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55" r:id="rId3"/>
    <p:sldId id="314" r:id="rId4"/>
    <p:sldId id="315" r:id="rId5"/>
    <p:sldId id="319" r:id="rId6"/>
    <p:sldId id="316" r:id="rId7"/>
    <p:sldId id="318" r:id="rId8"/>
    <p:sldId id="310" r:id="rId9"/>
    <p:sldId id="320" r:id="rId10"/>
    <p:sldId id="309" r:id="rId11"/>
    <p:sldId id="323" r:id="rId12"/>
    <p:sldId id="324" r:id="rId13"/>
    <p:sldId id="325" r:id="rId14"/>
    <p:sldId id="307" r:id="rId15"/>
    <p:sldId id="356" r:id="rId16"/>
    <p:sldId id="357" r:id="rId17"/>
    <p:sldId id="359" r:id="rId18"/>
    <p:sldId id="360" r:id="rId19"/>
    <p:sldId id="291" r:id="rId20"/>
    <p:sldId id="361" r:id="rId21"/>
    <p:sldId id="326" r:id="rId22"/>
    <p:sldId id="342" r:id="rId23"/>
    <p:sldId id="277" r:id="rId24"/>
    <p:sldId id="327" r:id="rId25"/>
    <p:sldId id="269" r:id="rId26"/>
    <p:sldId id="270" r:id="rId27"/>
    <p:sldId id="348" r:id="rId28"/>
    <p:sldId id="343" r:id="rId29"/>
    <p:sldId id="287" r:id="rId30"/>
    <p:sldId id="362" r:id="rId31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79456"/>
  </p:normalViewPr>
  <p:slideViewPr>
    <p:cSldViewPr snapToGrid="0" snapToObjects="1">
      <p:cViewPr varScale="1">
        <p:scale>
          <a:sx n="100" d="100"/>
          <a:sy n="100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9782-BF36-3D44-AE7B-DEDCBDCE1B6F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6C1A-9081-E644-990B-8D1DF1BAF97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2176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51789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B3AD5-E22C-4E80-9616-80D9EE1FE8B4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7760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8733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ophthalmologists selected for the validation sets were the ones that showed high consistency from the original group of 54 doctors.</a:t>
            </a:r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25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6681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A5AC-20F8-734D-8118-5B093E4AC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D22F4-2325-2D4F-8DB7-F5D1F887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4C07-816B-624B-9814-0EB4DBDC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7E43-3155-1541-AD53-F6FBB600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BD9C8-E25A-9540-B020-2DC5F0E9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94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8BDD-3065-D545-9FAF-0F4BF6A4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87339-1FB6-7E41-8308-398346E6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D72B3-BDDF-B542-B214-3F48DF1C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94B3-7A9B-0D47-995E-3EC1780D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738F-5068-AB43-A029-3B6B01C9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286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A3D53-B06B-074A-9C38-F5017B1A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01955-3265-EF40-88AA-510EF37CF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5477F-330E-014D-961B-8BA0E167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780E-2A4C-6046-AACC-8C952375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B5D0-2F7E-274E-AED2-E4A42AE1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75895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9FA-816B-E740-A372-D5FB71AD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EE56-1528-6347-95C8-BD02A678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B1A0-591E-F048-A354-74EC8BE1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F75F-C219-7449-AEA7-DDEC859C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6C10-0227-A84B-A781-DDD4BA4B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521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0A3D-DA39-C943-8EC8-58C0FFA8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8AFD2-A390-6741-98BE-82B3248B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E265-CC41-2047-A015-920AB0D6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30EE-3E5D-8149-B845-682FF48F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79B71-C1EE-0446-B961-9082BC55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751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FFE2-209F-554C-9732-4940F76A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CCC7-6A4E-1248-9997-45A446566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503EE-0CB8-594A-95D9-704C34BD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0052E-4012-A243-B48E-915B60EB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18F33-96AB-8948-820E-2F17ECAD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256BF-11F2-EC44-A706-C186090D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606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22DC-82B7-E348-9B3A-AC6E83B0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114E-47EF-6F4D-B2F9-EC6D40AB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310C4-E716-5049-AFAF-E8664F364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0BFD6-D6DC-AE42-9617-2A2D339B0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4B9B5-0B91-054C-865E-A81DBFCCD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6CB74-54B4-764C-BB09-F48D6A2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2E02C-F60C-E744-83E1-D9876AC9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66F30-6608-2341-92B8-CAFFAC71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38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4C69-EE68-C643-B4FF-7DFC3DC2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18E2A-2EEC-AE41-85B0-3F95582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CDB76-0903-584E-B3AB-BE20CE42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83973-661E-9547-B053-5B529383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9672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0D0FB-8E51-504F-BD14-541B8938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780DC-2BC0-4944-99E1-8F135E2F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19CC-C839-5B4E-A21E-1B5D042B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6942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E43C-897F-C546-B0A4-4A990FFC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A3607-1372-7246-B7DB-6A37F7A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2366D-C88A-EE4C-980A-6E65F5A9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D21C3-902B-AC47-87CE-42EC7C61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97FE7-43E3-5C49-AC52-B8BF1C10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49613-4F3E-D348-BB0C-AFB96BB6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588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9022-D421-604B-A6C7-8EBF2991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66277-141A-CC48-B65D-88FC040EF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A6838-B3B3-CE43-9CB2-5FCD9728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F4882-74CC-974B-A81E-48BC358B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8782-489B-794F-AABA-5B1C870F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76D49-0297-9D46-8DFB-CC2B1E16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277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DA1A2-977B-F045-BF53-8DABF452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A86B6-EC7A-DD49-98B3-15FFAB33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B1F9-6EC3-4D4A-A0BF-36C9B125D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58A3-7D13-6F48-B603-43E48ECC5162}" type="datetimeFigureOut">
              <a:rPr lang="en-QA" smtClean="0"/>
              <a:t>10/01/2022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E262-BC31-8A4A-8194-607808DB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465A-247B-A34E-8AB5-20D3FF94D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9226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imads.ai/ave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1: Introduction </a:t>
            </a:r>
          </a:p>
          <a:p>
            <a:endParaRPr lang="en-QA" sz="2800" dirty="0"/>
          </a:p>
          <a:p>
            <a:r>
              <a:rPr lang="en-QA" sz="2800" dirty="0"/>
              <a:t>January 10,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78446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1790611" y="514507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A6D976B-38F7-D24B-AA95-0E07FD9987D6}"/>
              </a:ext>
            </a:extLst>
          </p:cNvPr>
          <p:cNvSpPr txBox="1"/>
          <p:nvPr/>
        </p:nvSpPr>
        <p:spPr>
          <a:xfrm>
            <a:off x="1685646" y="5641442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Example 1</a:t>
            </a:r>
          </a:p>
        </p:txBody>
      </p: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Subsequently, you can </a:t>
            </a:r>
            <a:r>
              <a:rPr lang="en-US" i="1" dirty="0"/>
              <a:t>train</a:t>
            </a:r>
            <a:r>
              <a:rPr lang="en-US" dirty="0"/>
              <a:t> your DL model</a:t>
            </a:r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8203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1790611" y="514507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A6D976B-38F7-D24B-AA95-0E07FD9987D6}"/>
              </a:ext>
            </a:extLst>
          </p:cNvPr>
          <p:cNvSpPr txBox="1"/>
          <p:nvPr/>
        </p:nvSpPr>
        <p:spPr>
          <a:xfrm>
            <a:off x="1685646" y="5641442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Example 2</a:t>
            </a:r>
          </a:p>
        </p:txBody>
      </p: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Again, with a different </a:t>
            </a:r>
            <a:r>
              <a:rPr lang="en-US" i="1" u="sng" dirty="0"/>
              <a:t>known</a:t>
            </a:r>
            <a:r>
              <a:rPr lang="en-US" dirty="0"/>
              <a:t> example</a:t>
            </a:r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953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1790611" y="5145070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A6D976B-38F7-D24B-AA95-0E07FD9987D6}"/>
              </a:ext>
            </a:extLst>
          </p:cNvPr>
          <p:cNvSpPr txBox="1"/>
          <p:nvPr/>
        </p:nvSpPr>
        <p:spPr>
          <a:xfrm>
            <a:off x="1685646" y="5641442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Example 3</a:t>
            </a:r>
          </a:p>
        </p:txBody>
      </p: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Yet again, with yet another different </a:t>
            </a:r>
            <a:r>
              <a:rPr lang="en-US" i="1" u="sng" dirty="0"/>
              <a:t>known</a:t>
            </a:r>
            <a:r>
              <a:rPr lang="en-US" dirty="0"/>
              <a:t> example 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7FCF7F12-4136-E44E-B651-DBD6E6679DE1}"/>
              </a:ext>
            </a:extLst>
          </p:cNvPr>
          <p:cNvSpPr txBox="1"/>
          <p:nvPr/>
        </p:nvSpPr>
        <p:spPr>
          <a:xfrm>
            <a:off x="7406379" y="5345125"/>
            <a:ext cx="4627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i="1" u="sng" dirty="0"/>
              <a:t>Repeat</a:t>
            </a:r>
            <a:r>
              <a:rPr lang="en-QA" sz="2400" i="1" dirty="0"/>
              <a:t> until it learns the patterns </a:t>
            </a:r>
          </a:p>
          <a:p>
            <a:r>
              <a:rPr lang="en-QA" sz="2400" i="1" dirty="0"/>
              <a:t>of Tuberculosis (and Pneumonia) in</a:t>
            </a:r>
          </a:p>
          <a:p>
            <a:r>
              <a:rPr lang="en-QA" sz="2400" i="1" dirty="0"/>
              <a:t>input images</a:t>
            </a:r>
          </a:p>
        </p:txBody>
      </p:sp>
    </p:spTree>
    <p:extLst>
      <p:ext uri="{BB962C8B-B14F-4D97-AF65-F5344CB8AC3E}">
        <p14:creationId xmlns:p14="http://schemas.microsoft.com/office/powerpoint/2010/main" val="34321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99" grpId="0"/>
      <p:bldP spid="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876002-9BF0-094F-AE62-2AFFE5C71B7D}"/>
              </a:ext>
            </a:extLst>
          </p:cNvPr>
          <p:cNvGrpSpPr/>
          <p:nvPr/>
        </p:nvGrpSpPr>
        <p:grpSpPr>
          <a:xfrm>
            <a:off x="4454153" y="4455729"/>
            <a:ext cx="1223010" cy="331470"/>
            <a:chOff x="3303270" y="3257550"/>
            <a:chExt cx="1223010" cy="3314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AB9800-EE90-8F42-946F-3CB4B7ABC0BC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61B2B3-83FC-0946-A691-BE82FE0B6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4785623" y="3169854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150EA-C425-AA42-ABC8-C5CD0A974F1F}"/>
              </a:ext>
            </a:extLst>
          </p:cNvPr>
          <p:cNvGrpSpPr/>
          <p:nvPr/>
        </p:nvGrpSpPr>
        <p:grpSpPr>
          <a:xfrm>
            <a:off x="4771813" y="4621464"/>
            <a:ext cx="2114550" cy="903206"/>
            <a:chOff x="2411730" y="2685814"/>
            <a:chExt cx="2114550" cy="90320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557DC8-F944-B947-B4E7-6F1D432874E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07E776-D4B2-B34E-9390-31654435B663}"/>
                </a:ext>
              </a:extLst>
            </p:cNvPr>
            <p:cNvCxnSpPr>
              <a:cxnSpLocks/>
              <a:stCxn id="6" idx="6"/>
              <a:endCxn id="30" idx="2"/>
            </p:cNvCxnSpPr>
            <p:nvPr/>
          </p:nvCxnSpPr>
          <p:spPr>
            <a:xfrm>
              <a:off x="2425540" y="2685814"/>
              <a:ext cx="877730" cy="73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153A3B-F19A-0248-9D27-7EC659B5D57B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70430E-F17C-F646-B077-AE9CC9ABC19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80D61-64B9-7F49-B8F3-0560BED9BD38}"/>
              </a:ext>
            </a:extLst>
          </p:cNvPr>
          <p:cNvGrpSpPr/>
          <p:nvPr/>
        </p:nvGrpSpPr>
        <p:grpSpPr>
          <a:xfrm>
            <a:off x="6008633" y="3895659"/>
            <a:ext cx="2114550" cy="1451610"/>
            <a:chOff x="2411730" y="2697480"/>
            <a:chExt cx="2114550" cy="145161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F3F130-7A06-1447-B159-C433F8D0316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F37B60B-AB0E-624F-84C8-CEF0273785B9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F39AFA-4D33-8047-A2E4-812549E2B9D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CEA937-A960-1C4E-944D-A68C551C95BD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4C538B-7C63-A647-91D3-47A280C0BF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FEB8DE9-9FBD-CA40-BF2E-70344E82738D}"/>
              </a:ext>
            </a:extLst>
          </p:cNvPr>
          <p:cNvGrpSpPr/>
          <p:nvPr/>
        </p:nvGrpSpPr>
        <p:grpSpPr>
          <a:xfrm>
            <a:off x="4454153" y="3729923"/>
            <a:ext cx="1223010" cy="331470"/>
            <a:chOff x="3303270" y="3257550"/>
            <a:chExt cx="1223010" cy="33147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EA2E6D-01C3-A64B-B377-A96F49173CEA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DEF495-A237-AF45-A288-835184111632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4AA84B-89CC-5F48-BFD2-D2C4A8B3D1BD}"/>
              </a:ext>
            </a:extLst>
          </p:cNvPr>
          <p:cNvGrpSpPr/>
          <p:nvPr/>
        </p:nvGrpSpPr>
        <p:grpSpPr>
          <a:xfrm>
            <a:off x="4454153" y="3004118"/>
            <a:ext cx="1223010" cy="331470"/>
            <a:chOff x="3303270" y="3257550"/>
            <a:chExt cx="1223010" cy="3314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4CB40-1253-A74D-92FA-B2ACB1E37528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0916A30-F076-9149-A1B7-AB4746A5D18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2F0613-69B2-DA40-9957-F31F91BEED38}"/>
              </a:ext>
            </a:extLst>
          </p:cNvPr>
          <p:cNvGrpSpPr/>
          <p:nvPr/>
        </p:nvGrpSpPr>
        <p:grpSpPr>
          <a:xfrm>
            <a:off x="4454153" y="5195820"/>
            <a:ext cx="1223010" cy="331470"/>
            <a:chOff x="3303270" y="3257550"/>
            <a:chExt cx="1223010" cy="3314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F2F4A21-CD73-4D4E-B9B4-60E28B2D6F34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F40680-BBCF-E94F-9EAD-4643F1FA3367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205858-27E6-E045-B707-303FC498DF31}"/>
              </a:ext>
            </a:extLst>
          </p:cNvPr>
          <p:cNvGrpSpPr/>
          <p:nvPr/>
        </p:nvGrpSpPr>
        <p:grpSpPr>
          <a:xfrm>
            <a:off x="4779908" y="3895658"/>
            <a:ext cx="2114550" cy="1451611"/>
            <a:chOff x="2411730" y="2697479"/>
            <a:chExt cx="2114550" cy="1451611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D58D37B-0ADC-124B-8429-38B34CED570B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85D781C-ACD1-B34B-8B4C-0135F0B63291}"/>
                </a:ext>
              </a:extLst>
            </p:cNvPr>
            <p:cNvCxnSpPr>
              <a:cxnSpLocks/>
              <a:stCxn id="54" idx="6"/>
              <a:endCxn id="7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C9DC62-5496-C64B-B826-04A938F8B933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196B91-7BFA-C74B-98E1-F1D978B89B25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CC5146D-1E6A-6147-82DD-4203C0A70F3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EFE0F3-3568-EF4E-82B8-8E51F1114EBF}"/>
              </a:ext>
            </a:extLst>
          </p:cNvPr>
          <p:cNvGrpSpPr/>
          <p:nvPr/>
        </p:nvGrpSpPr>
        <p:grpSpPr>
          <a:xfrm>
            <a:off x="4791338" y="3005547"/>
            <a:ext cx="2114550" cy="891540"/>
            <a:chOff x="2411730" y="3257550"/>
            <a:chExt cx="2114550" cy="8915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F02C93-3AA6-3745-9C9A-6A75860E04F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296994-88F6-E644-AF6B-E91CD86763F0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9BE58F-7AA1-2E42-AC7C-6ABCF7AC08F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C42755-5016-AE4C-A524-D7307F64E4A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111B8EF-C3F5-014B-9F66-2D2DD008AA91}"/>
              </a:ext>
            </a:extLst>
          </p:cNvPr>
          <p:cNvGrpSpPr/>
          <p:nvPr/>
        </p:nvGrpSpPr>
        <p:grpSpPr>
          <a:xfrm>
            <a:off x="5997203" y="3175570"/>
            <a:ext cx="2114550" cy="1445894"/>
            <a:chOff x="2411730" y="2697480"/>
            <a:chExt cx="2114550" cy="144589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9807721-0ACA-774F-A028-97BC8197C99F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C11D-C4A2-CC46-8190-754D15A57328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3E4F2C8-1656-0D4E-8A7A-D9547C1E147E}"/>
                </a:ext>
              </a:extLst>
            </p:cNvPr>
            <p:cNvCxnSpPr>
              <a:cxnSpLocks/>
              <a:stCxn id="85" idx="2"/>
              <a:endCxn id="72" idx="6"/>
            </p:cNvCxnSpPr>
            <p:nvPr/>
          </p:nvCxnSpPr>
          <p:spPr>
            <a:xfrm flipH="1">
              <a:off x="2417445" y="3423285"/>
              <a:ext cx="885825" cy="720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E85AA91-1CD2-7644-8018-AACE7FEEA8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8ACAE7-F5C8-1347-9A77-E33D1C9C90D4}"/>
              </a:ext>
            </a:extLst>
          </p:cNvPr>
          <p:cNvGrpSpPr/>
          <p:nvPr/>
        </p:nvGrpSpPr>
        <p:grpSpPr>
          <a:xfrm>
            <a:off x="4785623" y="2277361"/>
            <a:ext cx="2114550" cy="892494"/>
            <a:chOff x="2411730" y="3257550"/>
            <a:chExt cx="2114550" cy="89249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88D9332-B699-124E-8FC2-CD95C7B20EE1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AEFDA7-2AD3-AB47-807F-587F81924523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8F446-32C7-3948-821A-2076691FC5A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9A75A73-8B30-D04F-8917-D0C4BA05AE11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3634740" y="3423285"/>
              <a:ext cx="891540" cy="726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11FF587-62CB-B048-9519-FD1A7B96A279}"/>
              </a:ext>
            </a:extLst>
          </p:cNvPr>
          <p:cNvGrpSpPr/>
          <p:nvPr/>
        </p:nvGrpSpPr>
        <p:grpSpPr>
          <a:xfrm>
            <a:off x="4769432" y="5348222"/>
            <a:ext cx="2119311" cy="891540"/>
            <a:chOff x="2411730" y="2697480"/>
            <a:chExt cx="2119311" cy="89154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8D92723-B7CD-9A43-91CA-72B5099EE63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855C8-A7BF-8941-8B15-69AC20148A71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E29179-02A9-224E-BEF4-61BC83D91D03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D24690-B9C8-EA44-BDDF-F393701AF9A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3634740" y="2707956"/>
              <a:ext cx="896301" cy="71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7D48DE3C-4E14-7143-9080-036C60DD3284}"/>
              </a:ext>
            </a:extLst>
          </p:cNvPr>
          <p:cNvSpPr/>
          <p:nvPr/>
        </p:nvSpPr>
        <p:spPr>
          <a:xfrm>
            <a:off x="4454153" y="2271170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02CC23F-84EF-9E40-991D-214144850A83}"/>
              </a:ext>
            </a:extLst>
          </p:cNvPr>
          <p:cNvSpPr/>
          <p:nvPr/>
        </p:nvSpPr>
        <p:spPr>
          <a:xfrm>
            <a:off x="4454153" y="5903052"/>
            <a:ext cx="331470" cy="33147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7149DF-0474-DE44-AC47-9AED6A2DD6ED}"/>
              </a:ext>
            </a:extLst>
          </p:cNvPr>
          <p:cNvGrpSpPr/>
          <p:nvPr/>
        </p:nvGrpSpPr>
        <p:grpSpPr>
          <a:xfrm>
            <a:off x="4785623" y="2436905"/>
            <a:ext cx="897255" cy="3637122"/>
            <a:chOff x="3634740" y="2153126"/>
            <a:chExt cx="897255" cy="363712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63EDDFA6-2175-4B41-8424-E31F2800CAA0}"/>
                </a:ext>
              </a:extLst>
            </p:cNvPr>
            <p:cNvCxnSpPr>
              <a:cxnSpLocks/>
              <a:stCxn id="118" idx="6"/>
              <a:endCxn id="78" idx="2"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D342C3-D1DE-2949-B04E-092AEC1938CE}"/>
                </a:ext>
              </a:extLst>
            </p:cNvPr>
            <p:cNvCxnSpPr>
              <a:cxnSpLocks/>
              <a:stCxn id="118" idx="6"/>
              <a:endCxn id="24" idx="2"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B530EC2-D2CE-5D47-9906-43DC814774AD}"/>
                </a:ext>
              </a:extLst>
            </p:cNvPr>
            <p:cNvCxnSpPr>
              <a:cxnSpLocks/>
              <a:stCxn id="118" idx="6"/>
              <a:endCxn id="72" idx="2"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469833A-D352-DB48-914A-2AB8EDFA146F}"/>
                </a:ext>
              </a:extLst>
            </p:cNvPr>
            <p:cNvCxnSpPr>
              <a:cxnSpLocks/>
              <a:stCxn id="118" idx="6"/>
              <a:endCxn id="30" idx="2"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263686E-9E20-8D43-AA63-353C51827A07}"/>
                </a:ext>
              </a:extLst>
            </p:cNvPr>
            <p:cNvCxnSpPr>
              <a:cxnSpLocks/>
              <a:stCxn id="118" idx="6"/>
              <a:endCxn id="112" idx="2"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061D6F-5B06-DD44-879C-FBC1028C45AF}"/>
                </a:ext>
              </a:extLst>
            </p:cNvPr>
            <p:cNvCxnSpPr>
              <a:cxnSpLocks/>
              <a:stCxn id="60" idx="6"/>
              <a:endCxn id="72" idx="2"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53254AC-A91E-7448-8CE3-B58F89625805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9BFE69C-928F-2A4F-B05E-82FBC13491B6}"/>
                </a:ext>
              </a:extLst>
            </p:cNvPr>
            <p:cNvCxnSpPr>
              <a:cxnSpLocks/>
              <a:stCxn id="60" idx="6"/>
              <a:endCxn id="112" idx="2"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715DF40-DADF-F043-AAA7-E801A827E498}"/>
                </a:ext>
              </a:extLst>
            </p:cNvPr>
            <p:cNvCxnSpPr>
              <a:cxnSpLocks/>
              <a:stCxn id="54" idx="6"/>
              <a:endCxn id="106" idx="2"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ECB9B98-CB70-4A43-BCB2-E146CE95646A}"/>
                </a:ext>
              </a:extLst>
            </p:cNvPr>
            <p:cNvCxnSpPr>
              <a:cxnSpLocks/>
              <a:stCxn id="60" idx="6"/>
              <a:endCxn id="30" idx="2"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D8B3EF-5306-1346-85AA-12E028CFBEBC}"/>
                </a:ext>
              </a:extLst>
            </p:cNvPr>
            <p:cNvCxnSpPr>
              <a:cxnSpLocks/>
              <a:stCxn id="54" idx="6"/>
              <a:endCxn id="30" idx="2"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5D67354-250A-FF4B-AEA6-4DA43D353A26}"/>
                </a:ext>
              </a:extLst>
            </p:cNvPr>
            <p:cNvCxnSpPr>
              <a:cxnSpLocks/>
              <a:stCxn id="54" idx="6"/>
              <a:endCxn id="112" idx="2"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136F881-C486-A34A-A02F-8DF02F29526D}"/>
                </a:ext>
              </a:extLst>
            </p:cNvPr>
            <p:cNvCxnSpPr>
              <a:cxnSpLocks/>
              <a:stCxn id="6" idx="6"/>
              <a:endCxn id="106" idx="2"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369B32B-2CE7-B549-8F05-2B6F37B99C9E}"/>
                </a:ext>
              </a:extLst>
            </p:cNvPr>
            <p:cNvCxnSpPr>
              <a:cxnSpLocks/>
              <a:stCxn id="6" idx="6"/>
              <a:endCxn id="78" idx="2"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78A771A-C180-084B-98C9-C9A9F72A8C29}"/>
                </a:ext>
              </a:extLst>
            </p:cNvPr>
            <p:cNvCxnSpPr>
              <a:cxnSpLocks/>
              <a:stCxn id="6" idx="6"/>
              <a:endCxn id="112" idx="2"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6DCA942-80AC-A841-AFEA-92F000A235F0}"/>
                </a:ext>
              </a:extLst>
            </p:cNvPr>
            <p:cNvCxnSpPr>
              <a:cxnSpLocks/>
              <a:stCxn id="66" idx="6"/>
              <a:endCxn id="106" idx="2"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0A29FC4-EFCF-3C41-8758-5908C9A2310C}"/>
                </a:ext>
              </a:extLst>
            </p:cNvPr>
            <p:cNvCxnSpPr>
              <a:cxnSpLocks/>
              <a:stCxn id="66" idx="6"/>
              <a:endCxn id="24" idx="2"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20E1344-C79F-5F4A-9E00-E8B4CF1E2B0D}"/>
                </a:ext>
              </a:extLst>
            </p:cNvPr>
            <p:cNvCxnSpPr>
              <a:cxnSpLocks/>
              <a:stCxn id="66" idx="6"/>
              <a:endCxn id="78" idx="2"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4E46C33-1E79-4445-8CEA-EDAD65704715}"/>
                </a:ext>
              </a:extLst>
            </p:cNvPr>
            <p:cNvCxnSpPr>
              <a:cxnSpLocks/>
              <a:stCxn id="124" idx="6"/>
              <a:endCxn id="30" idx="2"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1110528-7A22-5A49-B10A-1BED9469D4DB}"/>
                </a:ext>
              </a:extLst>
            </p:cNvPr>
            <p:cNvCxnSpPr>
              <a:cxnSpLocks/>
              <a:stCxn id="72" idx="2"/>
              <a:endCxn id="124" idx="6"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8C6EDA-8125-2543-80D2-2AFF7F8CF2D2}"/>
                </a:ext>
              </a:extLst>
            </p:cNvPr>
            <p:cNvCxnSpPr>
              <a:cxnSpLocks/>
              <a:stCxn id="24" idx="2"/>
              <a:endCxn id="124" idx="6"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33CBB3C-F752-164C-BAAE-076297907308}"/>
                </a:ext>
              </a:extLst>
            </p:cNvPr>
            <p:cNvCxnSpPr>
              <a:cxnSpLocks/>
              <a:stCxn id="124" idx="6"/>
              <a:endCxn id="78" idx="2"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79CD862-0FCD-A74F-84A5-0BAB53289AEB}"/>
                </a:ext>
              </a:extLst>
            </p:cNvPr>
            <p:cNvCxnSpPr>
              <a:cxnSpLocks/>
              <a:stCxn id="124" idx="6"/>
              <a:endCxn id="106" idx="2"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D9E329-C156-964D-BD9A-8F66DE5FB1FF}"/>
              </a:ext>
            </a:extLst>
          </p:cNvPr>
          <p:cNvGrpSpPr/>
          <p:nvPr/>
        </p:nvGrpSpPr>
        <p:grpSpPr>
          <a:xfrm>
            <a:off x="5992442" y="2443096"/>
            <a:ext cx="1239201" cy="3630931"/>
            <a:chOff x="4841559" y="2159317"/>
            <a:chExt cx="1239201" cy="36309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D28D73-1C00-F541-8B20-E87B781A2C64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A4D986C-044C-C847-8CBB-36424590BA18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775ED2-DA54-F349-A671-0FEA9AD73EB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D584230-15B8-1049-9A78-92FF1D07C528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F9AAD59-F0EE-B34C-9753-3B915BCD73D2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A94F836-685A-3E4D-A59D-F501FF22837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E11147-E02D-7348-B491-365E7113DDCB}"/>
                  </a:ext>
                </a:extLst>
              </p:cNvPr>
              <p:cNvCxnSpPr>
                <a:cxnSpLocks/>
                <a:stCxn id="72" idx="6"/>
                <a:endCxn id="48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F5EC29-749D-2742-BEA5-99A85C406CA8}"/>
                  </a:ext>
                </a:extLst>
              </p:cNvPr>
              <p:cNvCxnSpPr>
                <a:cxnSpLocks/>
                <a:endCxn id="48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7CD2BC0-56FE-FB46-BF7F-470DBF8AB7D2}"/>
                </a:ext>
              </a:extLst>
            </p:cNvPr>
            <p:cNvCxnSpPr>
              <a:cxnSpLocks/>
              <a:stCxn id="106" idx="6"/>
              <a:endCxn id="85" idx="2"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0B6F9A-2DA4-C042-BA6E-A8ED07780A4F}"/>
                </a:ext>
              </a:extLst>
            </p:cNvPr>
            <p:cNvCxnSpPr>
              <a:cxnSpLocks/>
              <a:stCxn id="106" idx="6"/>
              <a:endCxn id="42" idx="2"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5A23F8F-7143-2146-A762-860CE8089AB6}"/>
                </a:ext>
              </a:extLst>
            </p:cNvPr>
            <p:cNvCxnSpPr>
              <a:cxnSpLocks/>
              <a:stCxn id="106" idx="6"/>
              <a:endCxn id="48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AC74FBE-C29A-9044-A546-5B1316B7FF17}"/>
                </a:ext>
              </a:extLst>
            </p:cNvPr>
            <p:cNvCxnSpPr>
              <a:cxnSpLocks/>
              <a:stCxn id="78" idx="6"/>
              <a:endCxn id="42" idx="2"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9FE2134-D678-E34D-8F63-4F55E9D26E85}"/>
                </a:ext>
              </a:extLst>
            </p:cNvPr>
            <p:cNvCxnSpPr>
              <a:cxnSpLocks/>
              <a:stCxn id="78" idx="6"/>
              <a:endCxn id="48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8BC4E376-BE22-1648-8F34-F4C6577DC6F4}"/>
                </a:ext>
              </a:extLst>
            </p:cNvPr>
            <p:cNvCxnSpPr>
              <a:cxnSpLocks/>
              <a:stCxn id="24" idx="6"/>
              <a:endCxn id="48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4C3B58-F012-F945-9F3D-FD87F2E294A3}"/>
                </a:ext>
              </a:extLst>
            </p:cNvPr>
            <p:cNvCxnSpPr>
              <a:cxnSpLocks/>
              <a:stCxn id="72" idx="6"/>
              <a:endCxn id="36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CDBC2F6-5816-DE45-9C0F-133E37DCDE25}"/>
                </a:ext>
              </a:extLst>
            </p:cNvPr>
            <p:cNvCxnSpPr>
              <a:cxnSpLocks/>
              <a:stCxn id="30" idx="6"/>
              <a:endCxn id="85" idx="2"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947613B-4225-4C44-A642-FA8DA34BE23E}"/>
                </a:ext>
              </a:extLst>
            </p:cNvPr>
            <p:cNvCxnSpPr>
              <a:cxnSpLocks/>
              <a:stCxn id="30" idx="6"/>
              <a:endCxn id="36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3286E6-CC4D-964E-9E7A-32FB68167FE0}"/>
                </a:ext>
              </a:extLst>
            </p:cNvPr>
            <p:cNvCxnSpPr>
              <a:cxnSpLocks/>
              <a:stCxn id="112" idx="6"/>
              <a:endCxn id="42" idx="2"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52C1B99-9FFB-D641-934B-4CCA0852B5CF}"/>
                </a:ext>
              </a:extLst>
            </p:cNvPr>
            <p:cNvCxnSpPr>
              <a:cxnSpLocks/>
              <a:stCxn id="112" idx="6"/>
              <a:endCxn id="85" idx="2"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92151932-D464-D546-B13E-DE264DCE9651}"/>
                </a:ext>
              </a:extLst>
            </p:cNvPr>
            <p:cNvCxnSpPr>
              <a:cxnSpLocks/>
              <a:stCxn id="36" idx="2"/>
              <a:endCxn id="112" idx="6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1C1B2D-024F-B94C-AFD2-A62ED1575A2A}"/>
              </a:ext>
            </a:extLst>
          </p:cNvPr>
          <p:cNvGrpSpPr/>
          <p:nvPr/>
        </p:nvGrpSpPr>
        <p:grpSpPr>
          <a:xfrm>
            <a:off x="7220213" y="3169853"/>
            <a:ext cx="2137410" cy="2188845"/>
            <a:chOff x="6069330" y="2886074"/>
            <a:chExt cx="2137410" cy="218884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506EAB8-0822-C54A-895E-3456A9B03A33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C907D768-67D3-1348-9117-6CD916FEECFE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E70F054-F7FA-104B-A0C0-D417A1AE4750}"/>
                  </a:ext>
                </a:extLst>
              </p:cNvPr>
              <p:cNvCxnSpPr>
                <a:cxnSpLocks/>
                <a:stCxn id="85" idx="6"/>
                <a:endCxn id="144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DC9A479-2238-DF4E-919B-77A1A6ED604E}"/>
                  </a:ext>
                </a:extLst>
              </p:cNvPr>
              <p:cNvCxnSpPr>
                <a:cxnSpLocks/>
                <a:stCxn id="144" idx="2"/>
                <a:endCxn id="48" idx="6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616A0BD-C13C-194B-A993-9E36625DEA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ECB035-EA6A-D24C-9E7F-A61F2784909C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2379EA0-EFC1-8B4C-ADDF-EDA7215B7CE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BBDEA8C0-21CC-8841-9C04-60E8993DA5F2}"/>
                  </a:ext>
                </a:extLst>
              </p:cNvPr>
              <p:cNvCxnSpPr>
                <a:cxnSpLocks/>
                <a:endCxn id="150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AB1FB781-CEA7-C54F-A2A8-CE1CD66C2A0E}"/>
                  </a:ext>
                </a:extLst>
              </p:cNvPr>
              <p:cNvCxnSpPr>
                <a:cxnSpLocks/>
                <a:stCxn id="150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7AED8EB-3B9B-1C45-8526-2B5E9331E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31B122-3C8F-E448-9DAA-C8ED96820180}"/>
                </a:ext>
              </a:extLst>
            </p:cNvPr>
            <p:cNvCxnSpPr>
              <a:cxnSpLocks/>
              <a:stCxn id="150" idx="2"/>
              <a:endCxn id="48" idx="6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79BD4A9-5CC4-E242-BA7C-6B8B2D9CFE13}"/>
                </a:ext>
              </a:extLst>
            </p:cNvPr>
            <p:cNvCxnSpPr>
              <a:cxnSpLocks/>
              <a:stCxn id="36" idx="6"/>
              <a:endCxn id="144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51E2D5-19DE-F44C-9994-D53223ECB2FC}"/>
              </a:ext>
            </a:extLst>
          </p:cNvPr>
          <p:cNvGrpSpPr/>
          <p:nvPr/>
        </p:nvGrpSpPr>
        <p:grpSpPr>
          <a:xfrm>
            <a:off x="3569792" y="2430067"/>
            <a:ext cx="897255" cy="3638720"/>
            <a:chOff x="2418909" y="2146288"/>
            <a:chExt cx="897255" cy="36387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9407E7-764A-3442-8381-B2A180F6CC55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5EBD208-B806-674B-A903-9AEABE193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3ADCCD7-DDC8-4F4F-BD86-7BC85C2EB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9AE452A-A6FC-5E40-85EA-0C37E82EA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BFD46D-73DF-BF4B-95D8-30F59E04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FE02EB7-2037-864B-917C-69C72B9C4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4C72109-7A70-4243-B607-1F1F3CD7C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B3102C3-CB3A-E241-8409-485213D22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CFA7D-1088-9B41-8948-2907E15F1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878A616-DAD9-E14A-9861-39798E99F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91F45FD-20DF-3F4A-B7AB-E029BADD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7BEEEE7-6337-B740-BECD-700EDB8A3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F1FFF33-50DE-7043-959C-A9EE94811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F89097A-1B52-9444-808F-B5453D8B2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2F3C558-8C99-AE48-8E1F-2FDDCE6E3A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DBA676F-D853-444B-8036-12FFC6894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F05DA-7158-0D48-8D3B-FF81431A6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9F4E2DD9-1B61-3F41-BCAC-E822A4B2C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BE29B25-34DD-5747-A3AA-0D5B0DCB3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154D3A6-12AF-B846-AD4E-B7BE5E9D17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42CFD36F-C0F1-AA42-A328-D3B6D458B6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84E4A68-8907-E348-8A8C-E4498B869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BBF45A58-2EE7-D84B-B1FB-5AE35DFBC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3C43EAC-2A99-714C-83AC-B4D8337A5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F9689BE-98FE-5A46-B1D4-D8BE2BF62F3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8D08C78-3272-C04B-AA2C-7F7893D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0578E7-BF4D-A841-B017-D8FAE97A391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B220561-1A4A-E745-977C-D6695E91B13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B84654B-25FD-CA4E-B750-FD27669A5167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D62E59-55B1-A947-8CEC-5655C6C7D0C6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DED0F7A-8D75-4D49-9058-CE46A28DF70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D43B701-1020-584C-BC9E-606C3012862F}"/>
                </a:ext>
              </a:extLst>
            </p:cNvPr>
            <p:cNvCxnSpPr>
              <a:cxnSpLocks/>
              <a:stCxn id="124" idx="2"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BE86C8F-5AE9-8B4F-A568-6E4AF114C812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4502C11-DB08-1544-85C4-4A9DA653F39B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503E350-E957-8D49-887D-68D1EE07F1F4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A8B1E69-AF8A-E645-9BBA-AC5F5CA5213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7D23E9-55F9-B540-8A9C-279C0021616C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076EA75-2FF7-AF4C-BB45-DEB9FE606A4E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4F076D8A-14DA-6D42-97AB-2F89B826686A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Tuberculosis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C8EFD12-87C5-AB4C-934F-C5DD33662FBF}"/>
              </a:ext>
            </a:extLst>
          </p:cNvPr>
          <p:cNvSpPr txBox="1"/>
          <p:nvPr/>
        </p:nvSpPr>
        <p:spPr>
          <a:xfrm>
            <a:off x="9419203" y="3695603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Pneumonia</a:t>
            </a:r>
          </a:p>
        </p:txBody>
      </p:sp>
      <p:pic>
        <p:nvPicPr>
          <p:cNvPr id="9218" name="Picture 2" descr="Pulmonary tuberculosis | Radiology Case | Radiopaedia.org">
            <a:extLst>
              <a:ext uri="{FF2B5EF4-FFF2-40B4-BE49-F238E27FC236}">
                <a16:creationId xmlns:a16="http://schemas.microsoft.com/office/drawing/2014/main" id="{6441E76A-A218-204F-A3B9-227A5DD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2" y="352464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9F85E123-8BD6-DE4C-8D59-A66B36DD3D81}"/>
              </a:ext>
            </a:extLst>
          </p:cNvPr>
          <p:cNvSpPr txBox="1"/>
          <p:nvPr/>
        </p:nvSpPr>
        <p:spPr>
          <a:xfrm>
            <a:off x="2367308" y="499248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92D050"/>
                </a:solidFill>
              </a:rPr>
              <a:t>?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271B-E68E-F14C-9EBD-04BDC5BD3967}"/>
              </a:ext>
            </a:extLst>
          </p:cNvPr>
          <p:cNvGrpSpPr/>
          <p:nvPr/>
        </p:nvGrpSpPr>
        <p:grpSpPr>
          <a:xfrm>
            <a:off x="3580871" y="2435425"/>
            <a:ext cx="897255" cy="3638720"/>
            <a:chOff x="2418909" y="2146288"/>
            <a:chExt cx="897255" cy="363872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C03B1838-143D-0D4A-A186-7BB8CD1A6252}"/>
                </a:ext>
              </a:extLst>
            </p:cNvPr>
            <p:cNvGrpSpPr/>
            <p:nvPr/>
          </p:nvGrpSpPr>
          <p:grpSpPr>
            <a:xfrm>
              <a:off x="2418909" y="2146288"/>
              <a:ext cx="897255" cy="3637122"/>
              <a:chOff x="2387459" y="2148364"/>
              <a:chExt cx="897255" cy="3637122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C41A6D-733E-C24D-B5A4-35E42711D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7255" cy="734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2EEE50D-63D8-8045-A700-1BCD7B150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91540" cy="1458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DFE9865B-8845-A841-97E9-64C778AA2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85825" cy="218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4238B50-25BC-D647-B251-A17C821CA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7730" cy="29220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2A7D901-0EB1-B846-8923-31C3C80C14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148364"/>
                <a:ext cx="875349" cy="36371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9D0A501-0B94-B049-AF96-3304EC9E6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85825" cy="14516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D6E14101-173A-3D47-8BF2-D763C220D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BFBC1C41-CB32-9F4F-B13A-32ACEC4C6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5349" cy="2904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1CAB055B-84B0-0B4A-B87F-C30E4B3BA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14525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4257311-64DA-D547-9B1D-CDB92B250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2881312"/>
                <a:ext cx="877730" cy="2189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0B81C11B-4AEC-9D4A-A761-8B876A4FB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7730" cy="14632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A2605A4-A811-6D40-9F8F-FBD546C35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3607117"/>
                <a:ext cx="875349" cy="21783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A57EA7E3-107C-4049-B5A0-81FFD9354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1783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E721A16-4C23-204A-87BD-8A1B0FC9D6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14501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3856408-3162-5D4C-8832-D066B6338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7459" y="4332923"/>
                <a:ext cx="875349" cy="1452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431D1F0-3396-184F-85C0-530755B73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29184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5365E41B-F6C2-E945-A147-8030BCD8CF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3607118"/>
                <a:ext cx="891540" cy="14658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F4717B1-D11E-3140-806B-358ACF170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190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47F6C60-B970-D045-8F39-BD36778F6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5070394"/>
                <a:ext cx="877730" cy="7098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541E24C-5773-F845-ADAC-17B8129571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4332923"/>
                <a:ext cx="885825" cy="144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5F0F35A2-1ABF-E54A-9B9D-3A39AF531D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459" y="3607118"/>
                <a:ext cx="891540" cy="2173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B5F8D759-799D-2647-8A9B-082B397F4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882741"/>
                <a:ext cx="897255" cy="28975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935C5ED-CE29-F041-AE23-D61CE4C95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7459" y="2154555"/>
                <a:ext cx="891540" cy="3625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A16835-BA00-DB47-AFFF-FD37879E7DCF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147312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11667A0-5BAE-CB47-B47C-2EBBEE6E6445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288250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99692ED-356A-B644-8748-0D43D0B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3605041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3B2DD6A-6555-0041-99E8-D7F7D65A8AD0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4327363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870B32A-C567-B843-A672-DF3791C8CA58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074919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DFB3239-11A2-7E4A-AD03-A910AF8D792C}"/>
                </a:ext>
              </a:extLst>
            </p:cNvPr>
            <p:cNvCxnSpPr>
              <a:cxnSpLocks/>
            </p:cNvCxnSpPr>
            <p:nvPr/>
          </p:nvCxnSpPr>
          <p:spPr>
            <a:xfrm>
              <a:off x="2418909" y="5785008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EF1E621-AAEF-EA48-ABC2-F32D37414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4337685"/>
              <a:ext cx="877728" cy="737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5ADF13DE-989E-6346-B9B9-66B13F7E5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5085240"/>
              <a:ext cx="877728" cy="699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50F0AC2-032F-1D44-A83C-268F7B889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542" y="3611879"/>
              <a:ext cx="877728" cy="703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1C2796F-7D59-CA41-A4F3-BB2F83879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4332526"/>
              <a:ext cx="877728" cy="74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2653C85-5DF0-BB44-B367-529AF19AC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886074"/>
              <a:ext cx="877728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E8CFFEB-F8E1-4D4A-9408-77FE134B59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3596443"/>
              <a:ext cx="877728" cy="7412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8865F74-1601-624C-A1BE-A5EB8177F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5542" y="2153126"/>
              <a:ext cx="877728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0F1008B-7E24-6E41-94BE-541E5734E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542" y="2869851"/>
              <a:ext cx="877728" cy="74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41E994-1A00-DA4F-A634-AB7DCDECF55E}"/>
              </a:ext>
            </a:extLst>
          </p:cNvPr>
          <p:cNvGrpSpPr/>
          <p:nvPr/>
        </p:nvGrpSpPr>
        <p:grpSpPr>
          <a:xfrm>
            <a:off x="4797053" y="2436224"/>
            <a:ext cx="897255" cy="3637122"/>
            <a:chOff x="3634740" y="2153126"/>
            <a:chExt cx="897255" cy="3637122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7824EAB1-46A7-6D4D-9CD2-4D3E43842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7255" cy="734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2699EB7-4624-EA4F-901E-D4CB106F95ED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91540" cy="1458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88AC38-F52B-EB4A-AF66-9276C7AC5D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85825" cy="2184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7E8C2BA-CD15-2944-A098-8CE1ABD95AD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7730" cy="2922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E00B832-7AE6-3C43-BE3C-D494E5782F64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153126"/>
              <a:ext cx="875349" cy="3637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ACC812B-16BA-4548-9443-17371F6D35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85825" cy="14516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CA0B909-BC10-674C-8DE1-31360510C81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9520C7D-A5D7-444C-B92E-AC306D122D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5349" cy="2904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CBCAE68A-43FC-BC45-BE2B-6AD6D792E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1452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E5D637-1BF7-9341-9F04-97E143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2886074"/>
              <a:ext cx="877730" cy="2189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7B2EEC6-C6CC-0C4B-8D2B-482F83F6EC7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7730" cy="1463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C10C8E-78A1-2D49-A042-941926DD9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611879"/>
              <a:ext cx="875349" cy="2178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22A6962-C4AB-7643-BE95-D64A1E96C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28F32F5-D488-4349-A963-B3BA7F53D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2FE8316-D8E7-F04E-8758-DD1404B4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4337685"/>
              <a:ext cx="875349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A2CF079-2F54-6047-B367-73F690D38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2918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9A309F2-25E1-734B-A7B8-79E4A52D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3611880"/>
              <a:ext cx="891540" cy="146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F59259A-AB40-A343-9849-3AA26A019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190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8FF9E4B-78B7-A145-AAA8-8F35C7DA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5075156"/>
              <a:ext cx="877730" cy="709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31E325E-2159-E941-9D7A-D5F3C8DE0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4337685"/>
              <a:ext cx="885825" cy="144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F0A66BB-52FD-7541-BC66-1490A6E9D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740" y="3611880"/>
              <a:ext cx="891540" cy="2173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CB87A3F-6C18-1949-B5EF-F2B0293CC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887503"/>
              <a:ext cx="897255" cy="2897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787A6D0-C466-9645-AC9F-FA6F7C56E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4740" y="2159317"/>
              <a:ext cx="891540" cy="3625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F4E2202-FB80-5840-B47A-1C756F85EEE4}"/>
              </a:ext>
            </a:extLst>
          </p:cNvPr>
          <p:cNvGrpSpPr/>
          <p:nvPr/>
        </p:nvGrpSpPr>
        <p:grpSpPr>
          <a:xfrm>
            <a:off x="5990668" y="2453622"/>
            <a:ext cx="1239201" cy="3630931"/>
            <a:chOff x="4841559" y="2159317"/>
            <a:chExt cx="1239201" cy="3630931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CBC0CC-8E81-7949-BB8F-D1608B62F5B7}"/>
                </a:ext>
              </a:extLst>
            </p:cNvPr>
            <p:cNvGrpSpPr/>
            <p:nvPr/>
          </p:nvGrpSpPr>
          <p:grpSpPr>
            <a:xfrm>
              <a:off x="4857750" y="2720341"/>
              <a:ext cx="1223010" cy="891540"/>
              <a:chOff x="2411730" y="3257550"/>
              <a:chExt cx="1223010" cy="891540"/>
            </a:xfrm>
          </p:grpSpPr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E15B392-C3EE-564E-9D6F-04DF4A129297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E67804A-97A5-E544-992F-E269B71D8773}"/>
                  </a:ext>
                </a:extLst>
              </p:cNvPr>
              <p:cNvCxnSpPr>
                <a:cxnSpLocks/>
                <a:endCxn id="339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CC0B000A-9ABF-5840-8FCE-473422DAB64A}"/>
                  </a:ext>
                </a:extLst>
              </p:cNvPr>
              <p:cNvCxnSpPr>
                <a:cxnSpLocks/>
                <a:stCxn id="339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2F694163-4621-6F46-AD24-E735A27B87C3}"/>
                </a:ext>
              </a:extLst>
            </p:cNvPr>
            <p:cNvGrpSpPr/>
            <p:nvPr/>
          </p:nvGrpSpPr>
          <p:grpSpPr>
            <a:xfrm>
              <a:off x="4846320" y="4337685"/>
              <a:ext cx="1223010" cy="902969"/>
              <a:chOff x="2411730" y="2686051"/>
              <a:chExt cx="1223010" cy="902969"/>
            </a:xfrm>
          </p:grpSpPr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1ABB2E60-7E40-774D-928A-C062EF7A8769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3FF20F0-FDCC-3C4E-B504-37B2875527B8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7445" y="2686051"/>
                <a:ext cx="885825" cy="7372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8C5D3D1F-1E5B-034A-BF59-37B3447322F3}"/>
                  </a:ext>
                </a:extLst>
              </p:cNvPr>
              <p:cNvCxnSpPr>
                <a:cxnSpLocks/>
                <a:endCxn id="335" idx="2"/>
              </p:cNvCxnSpPr>
              <p:nvPr/>
            </p:nvCxnSpPr>
            <p:spPr>
              <a:xfrm>
                <a:off x="241173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51C501B-88EA-2F49-A5DD-F6C893F48A3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80110" cy="1458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16E58C69-0120-2244-96A3-8A2964663FD4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50" y="2159317"/>
              <a:ext cx="891540" cy="2178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5EBBD9D4-0A18-9F45-8F03-C81E4817BFE1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2159317"/>
              <a:ext cx="880110" cy="2915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532A34-17BF-9647-89D6-E41B9C3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4863465" y="2887503"/>
              <a:ext cx="885825" cy="1450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439873-C101-A646-937D-939B877AFAD3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63465" y="2887503"/>
              <a:ext cx="874395" cy="2187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71E4592-FB5E-7F4D-9EBB-F7B079371248}"/>
                </a:ext>
              </a:extLst>
            </p:cNvPr>
            <p:cNvCxnSpPr>
              <a:cxnSpLocks/>
              <a:endCxn id="335" idx="2"/>
            </p:cNvCxnSpPr>
            <p:nvPr/>
          </p:nvCxnSpPr>
          <p:spPr>
            <a:xfrm>
              <a:off x="4857750" y="3611880"/>
              <a:ext cx="880110" cy="1463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0AB5F-D56D-4F4E-B631-19135F623252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52035" y="2886076"/>
              <a:ext cx="897255" cy="1451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215F7A8-F3BB-8143-9672-D72A19DCF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940" y="3617596"/>
              <a:ext cx="893920" cy="1457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CEB06F0-1537-3A47-B711-AEA1F02B8E7D}"/>
                </a:ext>
              </a:extLst>
            </p:cNvPr>
            <p:cNvCxnSpPr>
              <a:cxnSpLocks/>
              <a:endCxn id="339" idx="2"/>
            </p:cNvCxnSpPr>
            <p:nvPr/>
          </p:nvCxnSpPr>
          <p:spPr>
            <a:xfrm flipV="1">
              <a:off x="4843940" y="2886076"/>
              <a:ext cx="905350" cy="2189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9FC379-DD62-2F4F-9F6D-21F66DCA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4337685"/>
              <a:ext cx="907731" cy="145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B91139E-9637-0146-B48B-A3BAD778E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559" y="3617596"/>
              <a:ext cx="896301" cy="2172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9FFACCB-EA2E-EB41-9EBC-B8EC3C55689D}"/>
                </a:ext>
              </a:extLst>
            </p:cNvPr>
            <p:cNvCxnSpPr>
              <a:cxnSpLocks/>
              <a:stCxn id="339" idx="2"/>
            </p:cNvCxnSpPr>
            <p:nvPr/>
          </p:nvCxnSpPr>
          <p:spPr>
            <a:xfrm flipH="1">
              <a:off x="4841559" y="2886076"/>
              <a:ext cx="907731" cy="290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DA67B5B-FD07-BD4F-A7BC-09F0A7AC56FF}"/>
              </a:ext>
            </a:extLst>
          </p:cNvPr>
          <p:cNvGrpSpPr/>
          <p:nvPr/>
        </p:nvGrpSpPr>
        <p:grpSpPr>
          <a:xfrm>
            <a:off x="7215351" y="3172046"/>
            <a:ext cx="2137410" cy="2188845"/>
            <a:chOff x="6069330" y="2886074"/>
            <a:chExt cx="2137410" cy="2188845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947B9BF7-5A2A-2042-A5FA-817584577872}"/>
                </a:ext>
              </a:extLst>
            </p:cNvPr>
            <p:cNvGrpSpPr/>
            <p:nvPr/>
          </p:nvGrpSpPr>
          <p:grpSpPr>
            <a:xfrm>
              <a:off x="6069330" y="3617596"/>
              <a:ext cx="2137410" cy="1457323"/>
              <a:chOff x="2388870" y="2707958"/>
              <a:chExt cx="2137410" cy="1457323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163EA73-E198-6848-88CD-CCB3E5FCD931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BD023BD2-EC28-E54B-BCC3-EDC831CD66BD}"/>
                  </a:ext>
                </a:extLst>
              </p:cNvPr>
              <p:cNvCxnSpPr>
                <a:cxnSpLocks/>
                <a:endCxn id="351" idx="2"/>
              </p:cNvCxnSpPr>
              <p:nvPr/>
            </p:nvCxnSpPr>
            <p:spPr>
              <a:xfrm>
                <a:off x="2388870" y="2707958"/>
                <a:ext cx="914400" cy="7153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E327809-F571-A842-AE5B-527CF0DF8AE9}"/>
                  </a:ext>
                </a:extLst>
              </p:cNvPr>
              <p:cNvCxnSpPr>
                <a:cxnSpLocks/>
                <a:stCxn id="351" idx="2"/>
              </p:cNvCxnSpPr>
              <p:nvPr/>
            </p:nvCxnSpPr>
            <p:spPr>
              <a:xfrm flipH="1">
                <a:off x="2388870" y="3423285"/>
                <a:ext cx="914400" cy="7419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7049439-4CD8-3A42-ADE9-47423AD89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2901AD82-41E2-F640-8F1D-F3DF1083E217}"/>
                </a:ext>
              </a:extLst>
            </p:cNvPr>
            <p:cNvGrpSpPr/>
            <p:nvPr/>
          </p:nvGrpSpPr>
          <p:grpSpPr>
            <a:xfrm>
              <a:off x="6080760" y="2886074"/>
              <a:ext cx="2114550" cy="1451610"/>
              <a:chOff x="2411730" y="2697480"/>
              <a:chExt cx="2114550" cy="1451610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AA178B0B-6027-494E-8C95-281FCA5D297C}"/>
                  </a:ext>
                </a:extLst>
              </p:cNvPr>
              <p:cNvSpPr/>
              <p:nvPr/>
            </p:nvSpPr>
            <p:spPr>
              <a:xfrm>
                <a:off x="3303270" y="3257550"/>
                <a:ext cx="331470" cy="3314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QA" dirty="0"/>
              </a:p>
            </p:txBody>
          </p: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87114CBC-B729-DA49-9E73-6E265265812E}"/>
                  </a:ext>
                </a:extLst>
              </p:cNvPr>
              <p:cNvCxnSpPr>
                <a:cxnSpLocks/>
                <a:endCxn id="347" idx="2"/>
              </p:cNvCxnSpPr>
              <p:nvPr/>
            </p:nvCxnSpPr>
            <p:spPr>
              <a:xfrm>
                <a:off x="2411730" y="2697480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2EC62284-90D4-5546-ABF2-E965598E394A}"/>
                  </a:ext>
                </a:extLst>
              </p:cNvPr>
              <p:cNvCxnSpPr>
                <a:cxnSpLocks/>
                <a:stCxn id="347" idx="2"/>
              </p:cNvCxnSpPr>
              <p:nvPr/>
            </p:nvCxnSpPr>
            <p:spPr>
              <a:xfrm flipH="1">
                <a:off x="2411730" y="3423285"/>
                <a:ext cx="891540" cy="7258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B42F55E2-9D55-0548-8454-2F9B9B7D4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4740" y="3423285"/>
                <a:ext cx="8915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CCA8E58-2C35-E84A-AD71-8808DC5F371C}"/>
                </a:ext>
              </a:extLst>
            </p:cNvPr>
            <p:cNvCxnSpPr>
              <a:cxnSpLocks/>
              <a:stCxn id="347" idx="2"/>
            </p:cNvCxnSpPr>
            <p:nvPr/>
          </p:nvCxnSpPr>
          <p:spPr>
            <a:xfrm flipH="1">
              <a:off x="6069330" y="3611879"/>
              <a:ext cx="902970" cy="1463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64472F-0ADB-0243-8B49-9ED19FE24BA0}"/>
                </a:ext>
              </a:extLst>
            </p:cNvPr>
            <p:cNvCxnSpPr>
              <a:cxnSpLocks/>
              <a:endCxn id="351" idx="2"/>
            </p:cNvCxnSpPr>
            <p:nvPr/>
          </p:nvCxnSpPr>
          <p:spPr>
            <a:xfrm>
              <a:off x="6080760" y="2886076"/>
              <a:ext cx="902970" cy="1446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5" name="Content Placeholder 2">
            <a:extLst>
              <a:ext uri="{FF2B5EF4-FFF2-40B4-BE49-F238E27FC236}">
                <a16:creationId xmlns:a16="http://schemas.microsoft.com/office/drawing/2014/main" id="{33BECB01-DE11-7A45-85B5-F439CA9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After training your DL model, you can use it to </a:t>
            </a:r>
            <a:r>
              <a:rPr lang="en-US" i="1" dirty="0"/>
              <a:t>infer </a:t>
            </a:r>
            <a:r>
              <a:rPr lang="en-US" dirty="0"/>
              <a:t>what an </a:t>
            </a:r>
            <a:r>
              <a:rPr lang="en-US" i="1" u="sng" dirty="0"/>
              <a:t>unknown</a:t>
            </a:r>
            <a:r>
              <a:rPr lang="en-US" dirty="0"/>
              <a:t> image may show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6D54588-6B48-FE4C-B38C-7F10406CAB25}"/>
              </a:ext>
            </a:extLst>
          </p:cNvPr>
          <p:cNvSpPr txBox="1"/>
          <p:nvPr/>
        </p:nvSpPr>
        <p:spPr>
          <a:xfrm>
            <a:off x="9419203" y="4411087"/>
            <a:ext cx="150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92D050"/>
                </a:solidFill>
              </a:rPr>
              <a:t>Tuberculosis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4433D28A-6988-E64B-8000-CACEAA8569E2}"/>
              </a:ext>
            </a:extLst>
          </p:cNvPr>
          <p:cNvSpPr txBox="1"/>
          <p:nvPr/>
        </p:nvSpPr>
        <p:spPr>
          <a:xfrm>
            <a:off x="9894108" y="4992483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2800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1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99" grpId="0"/>
      <p:bldP spid="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DL is just a branch of machine learning, which is a branch of AI</a:t>
            </a:r>
            <a:endParaRPr lang="en-QA" dirty="0"/>
          </a:p>
        </p:txBody>
      </p:sp>
      <p:pic>
        <p:nvPicPr>
          <p:cNvPr id="4" name="Picture 2" descr="Trees - Baamboozle">
            <a:extLst>
              <a:ext uri="{FF2B5EF4-FFF2-40B4-BE49-F238E27FC236}">
                <a16:creationId xmlns:a16="http://schemas.microsoft.com/office/drawing/2014/main" id="{99544E9E-0BB0-F745-B411-D872E6AA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4" y="2862124"/>
            <a:ext cx="3692703" cy="29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65BC7-50F2-6D40-84AC-54262B7727D1}"/>
              </a:ext>
            </a:extLst>
          </p:cNvPr>
          <p:cNvSpPr txBox="1"/>
          <p:nvPr/>
        </p:nvSpPr>
        <p:spPr>
          <a:xfrm>
            <a:off x="3494991" y="6004825"/>
            <a:ext cx="87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Math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671B0-CD6E-9642-8863-4F0A5EDA8A83}"/>
              </a:ext>
            </a:extLst>
          </p:cNvPr>
          <p:cNvSpPr txBox="1"/>
          <p:nvPr/>
        </p:nvSpPr>
        <p:spPr>
          <a:xfrm>
            <a:off x="7096157" y="4383367"/>
            <a:ext cx="255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Computer Science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091C1-0511-BC43-A597-604C606C009D}"/>
              </a:ext>
            </a:extLst>
          </p:cNvPr>
          <p:cNvSpPr txBox="1"/>
          <p:nvPr/>
        </p:nvSpPr>
        <p:spPr>
          <a:xfrm>
            <a:off x="8209219" y="3491191"/>
            <a:ext cx="340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Artificial Intelligence (AI)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7AD9A-7969-2340-9BA8-8154A73882CC}"/>
              </a:ext>
            </a:extLst>
          </p:cNvPr>
          <p:cNvSpPr txBox="1"/>
          <p:nvPr/>
        </p:nvSpPr>
        <p:spPr>
          <a:xfrm>
            <a:off x="8790205" y="2874121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Machine Learning (ML)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11884-1A1B-EC49-9FBC-A2393B8A6F1F}"/>
              </a:ext>
            </a:extLst>
          </p:cNvPr>
          <p:cNvSpPr txBox="1"/>
          <p:nvPr/>
        </p:nvSpPr>
        <p:spPr>
          <a:xfrm>
            <a:off x="4412061" y="6004824"/>
            <a:ext cx="110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34FB63-DB05-1F4E-B54F-245F087B40EF}"/>
              </a:ext>
            </a:extLst>
          </p:cNvPr>
          <p:cNvSpPr txBox="1"/>
          <p:nvPr/>
        </p:nvSpPr>
        <p:spPr>
          <a:xfrm>
            <a:off x="5555347" y="6004824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Chemistry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E77B2-16D2-1440-8C21-D8847E29AE55}"/>
              </a:ext>
            </a:extLst>
          </p:cNvPr>
          <p:cNvSpPr txBox="1"/>
          <p:nvPr/>
        </p:nvSpPr>
        <p:spPr>
          <a:xfrm>
            <a:off x="7345049" y="600482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Biology 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BBE2CF71-3AF7-E449-AC78-393A1A50551D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3932933" y="5461683"/>
            <a:ext cx="688497" cy="543142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C619E69A-966D-3747-A06F-343510920145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4963110" y="5760152"/>
            <a:ext cx="397978" cy="244671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81B1F907-C89E-C848-8A4B-F9ECBA2501F6}"/>
              </a:ext>
            </a:extLst>
          </p:cNvPr>
          <p:cNvCxnSpPr>
            <a:endCxn id="10" idx="0"/>
          </p:cNvCxnSpPr>
          <p:nvPr/>
        </p:nvCxnSpPr>
        <p:spPr>
          <a:xfrm>
            <a:off x="5802734" y="5795754"/>
            <a:ext cx="491502" cy="209070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F2F385A-53F5-F44F-9B0D-20C4DDB416A5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7360959" y="5421050"/>
            <a:ext cx="716134" cy="451414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6BC55E-0F90-B64A-AB5C-B996DEC62314}"/>
              </a:ext>
            </a:extLst>
          </p:cNvPr>
          <p:cNvCxnSpPr/>
          <p:nvPr/>
        </p:nvCxnSpPr>
        <p:spPr>
          <a:xfrm>
            <a:off x="6370089" y="4614199"/>
            <a:ext cx="726068" cy="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2DF1B4AE-E1B0-C748-9973-BDCA66729281}"/>
              </a:ext>
            </a:extLst>
          </p:cNvPr>
          <p:cNvCxnSpPr>
            <a:cxnSpLocks/>
          </p:cNvCxnSpPr>
          <p:nvPr/>
        </p:nvCxnSpPr>
        <p:spPr>
          <a:xfrm flipV="1">
            <a:off x="6370089" y="3862471"/>
            <a:ext cx="1723587" cy="385959"/>
          </a:xfrm>
          <a:prstGeom prst="curvedConnector3">
            <a:avLst>
              <a:gd name="adj1" fmla="val 52868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02CAB26-3375-5B42-B720-063D7DD6EAC6}"/>
              </a:ext>
            </a:extLst>
          </p:cNvPr>
          <p:cNvCxnSpPr>
            <a:cxnSpLocks/>
          </p:cNvCxnSpPr>
          <p:nvPr/>
        </p:nvCxnSpPr>
        <p:spPr>
          <a:xfrm flipV="1">
            <a:off x="6542690" y="3083583"/>
            <a:ext cx="2079865" cy="869273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CAFCC001-EFB2-0649-9B2B-ACC926B34739}"/>
              </a:ext>
            </a:extLst>
          </p:cNvPr>
          <p:cNvCxnSpPr>
            <a:cxnSpLocks/>
          </p:cNvCxnSpPr>
          <p:nvPr/>
        </p:nvCxnSpPr>
        <p:spPr>
          <a:xfrm flipV="1">
            <a:off x="6433153" y="2583541"/>
            <a:ext cx="2420116" cy="1138482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85834C5-7F77-7347-83DF-80DA979439A4}"/>
              </a:ext>
            </a:extLst>
          </p:cNvPr>
          <p:cNvSpPr txBox="1"/>
          <p:nvPr/>
        </p:nvSpPr>
        <p:spPr>
          <a:xfrm>
            <a:off x="9231030" y="2331399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Deep Learning (DL)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9F7DEA-310F-B64E-ABC6-1070FDA17ED3}"/>
              </a:ext>
            </a:extLst>
          </p:cNvPr>
          <p:cNvSpPr/>
          <p:nvPr/>
        </p:nvSpPr>
        <p:spPr>
          <a:xfrm>
            <a:off x="870333" y="3060680"/>
            <a:ext cx="1994400" cy="19971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6BBADD3-8148-5F4E-8711-0EA3A71E3E84}"/>
              </a:ext>
            </a:extLst>
          </p:cNvPr>
          <p:cNvSpPr/>
          <p:nvPr/>
        </p:nvSpPr>
        <p:spPr>
          <a:xfrm>
            <a:off x="1344951" y="3295850"/>
            <a:ext cx="1519782" cy="1519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29CE90-84F2-4145-9722-D65C32F245B3}"/>
              </a:ext>
            </a:extLst>
          </p:cNvPr>
          <p:cNvSpPr/>
          <p:nvPr/>
        </p:nvSpPr>
        <p:spPr>
          <a:xfrm>
            <a:off x="1849533" y="3549156"/>
            <a:ext cx="1015200" cy="10145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BADB61-C04C-BA46-AB85-D02EF78345E7}"/>
              </a:ext>
            </a:extLst>
          </p:cNvPr>
          <p:cNvSpPr txBox="1"/>
          <p:nvPr/>
        </p:nvSpPr>
        <p:spPr>
          <a:xfrm>
            <a:off x="888117" y="3899886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AI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BCF85B-9F41-9F47-9E13-BE1EF73C1A93}"/>
              </a:ext>
            </a:extLst>
          </p:cNvPr>
          <p:cNvSpPr txBox="1"/>
          <p:nvPr/>
        </p:nvSpPr>
        <p:spPr>
          <a:xfrm>
            <a:off x="1406740" y="3899886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ML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60498C-FEBC-C042-BD47-06FA18DA2991}"/>
              </a:ext>
            </a:extLst>
          </p:cNvPr>
          <p:cNvSpPr txBox="1"/>
          <p:nvPr/>
        </p:nvSpPr>
        <p:spPr>
          <a:xfrm>
            <a:off x="2338064" y="389988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DL</a:t>
            </a:r>
          </a:p>
        </p:txBody>
      </p:sp>
    </p:spTree>
    <p:extLst>
      <p:ext uri="{BB962C8B-B14F-4D97-AF65-F5344CB8AC3E}">
        <p14:creationId xmlns:p14="http://schemas.microsoft.com/office/powerpoint/2010/main" val="520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5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5707491" y="539049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354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54DE-44F4-0E48-A1AD-EFCA14AB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F7CF-99F8-C84D-95F9-8F79A782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will: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Demystify major AI concepts for you (e.g., machine learning, neural networks, Bayesian networks, etc.,)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Take you through a journey of AI applications in medicine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Allow you to navigate several societal issues and ethical concerns that surround AI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FE3F-6A1C-E245-AAD6-07826F93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026-A047-9143-89B9-40279167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finishing the course, you will be able to: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6F94EC-7875-F74F-B7DA-06D888D4F3A1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1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various AI applications in medicine and describe how they are transforming healthcare</a:t>
                      </a:r>
                      <a:endParaRPr lang="en-Q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Appreciate the power of big data in enabling AI and describe the different types of data representations</a:t>
                      </a:r>
                      <a:endParaRPr lang="en-Q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6ED2F4-7581-C844-B517-B8A10CD11B98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0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Appreciate the power of big data in enabling AI and describe the different types of data representations</a:t>
                      </a:r>
                      <a:endParaRPr lang="en-Q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16E8E92-D226-CF47-9D8F-231D9462C221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0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E1EAD15-7761-3A47-A184-C8A5FD1DA1A5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50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F58A694-B1E6-9A4F-B8ED-DCB992B641D4}"/>
              </a:ext>
            </a:extLst>
          </p:cNvPr>
          <p:cNvGraphicFramePr>
            <a:graphicFrameLocks noGrp="1"/>
          </p:cNvGraphicFramePr>
          <p:nvPr/>
        </p:nvGraphicFramePr>
        <p:xfrm>
          <a:off x="1150705" y="2351149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Apply some AI techniques to solve real-world medical problems (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only for CMU-Q students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36A17A5-2128-4B4A-8B89-D025B0EB3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75455"/>
              </p:ext>
            </p:extLst>
          </p:nvPr>
        </p:nvGraphicFramePr>
        <p:xfrm>
          <a:off x="1150705" y="2351149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Apply some AI techniques to solve real-world medical problems (</a:t>
                      </a:r>
                      <a:r>
                        <a:rPr lang="en-US" i="1" dirty="0"/>
                        <a:t>only for 15-282 students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942FEE1C-7F57-D243-B306-C356BBC8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81651"/>
              </p:ext>
            </p:extLst>
          </p:nvPr>
        </p:nvGraphicFramePr>
        <p:xfrm>
          <a:off x="1150704" y="2351149"/>
          <a:ext cx="10315255" cy="422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48">
                  <a:extLst>
                    <a:ext uri="{9D8B030D-6E8A-4147-A177-3AD203B41FA5}">
                      <a16:colId xmlns:a16="http://schemas.microsoft.com/office/drawing/2014/main" val="3645011826"/>
                    </a:ext>
                  </a:extLst>
                </a:gridCol>
                <a:gridCol w="9632307">
                  <a:extLst>
                    <a:ext uri="{9D8B030D-6E8A-4147-A177-3AD203B41FA5}">
                      <a16:colId xmlns:a16="http://schemas.microsoft.com/office/drawing/2014/main" val="3397497865"/>
                    </a:ext>
                  </a:extLst>
                </a:gridCol>
              </a:tblGrid>
              <a:tr h="424325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LO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75979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AI and discuss what AI can and cannot do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05246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Recognize various AI applications in medicine and describe how they are transforming healthcare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88437"/>
                  </a:ext>
                </a:extLst>
              </a:tr>
              <a:tr h="627621">
                <a:tc>
                  <a:txBody>
                    <a:bodyPr/>
                    <a:lstStyle/>
                    <a:p>
                      <a:r>
                        <a:rPr lang="en-QA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Appreciate the power of big data in enabling AI and describe the different types of data representations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649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Recognize the power of AI algorithms in solving medical problems and discuss how they can be applied in the medical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1868"/>
                  </a:ext>
                </a:extLst>
              </a:tr>
              <a:tr h="732395">
                <a:tc>
                  <a:txBody>
                    <a:bodyPr/>
                    <a:lstStyle/>
                    <a:p>
                      <a:r>
                        <a:rPr lang="en-QA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different AI concepts, including machine learning, deep learning, recommendation systems, ranked retrievals, and probabilistic graphical models, among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04315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Apply some AI techniques to solve real-world medical problems (</a:t>
                      </a:r>
                      <a:r>
                        <a:rPr lang="en-US" i="1" dirty="0"/>
                        <a:t>only for 15-282 students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598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r>
                        <a:rPr lang="en-QA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Discuss several societal issues and ethical concerns surrounding 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54DE-44F4-0E48-A1AD-EFCA14AB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F7CF-99F8-C84D-95F9-8F79A782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667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course has two versions: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15-182</a:t>
            </a:r>
            <a:r>
              <a:rPr lang="en-US" dirty="0"/>
              <a:t>: 6 units, no project, and only 1 lecture per week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15-282</a:t>
            </a:r>
            <a:r>
              <a:rPr lang="en-US" dirty="0"/>
              <a:t>: 9 units, 1 big project, and 2 lectures per week</a:t>
            </a:r>
          </a:p>
          <a:p>
            <a:pPr lvl="1"/>
            <a:endParaRPr lang="en-US" dirty="0"/>
          </a:p>
          <a:p>
            <a:r>
              <a:rPr lang="en-US" dirty="0"/>
              <a:t>Three main teaching tools will be used: Zoom, Piazza, and </a:t>
            </a:r>
            <a:r>
              <a:rPr lang="en-US" dirty="0" err="1"/>
              <a:t>Gradescope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textbook is required</a:t>
            </a:r>
          </a:p>
          <a:p>
            <a:pPr lvl="1"/>
            <a:r>
              <a:rPr lang="en-US" dirty="0"/>
              <a:t>Slides will be self-contained, but you are encouraged to take notes</a:t>
            </a:r>
          </a:p>
          <a:p>
            <a:pPr lvl="1"/>
            <a:r>
              <a:rPr lang="en-US" dirty="0"/>
              <a:t>All material will be posted on the course website</a:t>
            </a:r>
          </a:p>
          <a:p>
            <a:pPr lvl="1"/>
            <a:endParaRPr lang="en-US" dirty="0"/>
          </a:p>
          <a:p>
            <a:r>
              <a:rPr lang="en-US" dirty="0"/>
              <a:t>There will be 7 CAs (contacts and office hours are on the website)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Assessment Methods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131" y="1604963"/>
            <a:ext cx="9494896" cy="4525962"/>
          </a:xfrm>
        </p:spPr>
        <p:txBody>
          <a:bodyPr>
            <a:normAutofit/>
          </a:bodyPr>
          <a:lstStyle/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How will we measure learning?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65770"/>
              </p:ext>
            </p:extLst>
          </p:nvPr>
        </p:nvGraphicFramePr>
        <p:xfrm>
          <a:off x="1718631" y="2366963"/>
          <a:ext cx="8714343" cy="3181141"/>
        </p:xfrm>
        <a:graphic>
          <a:graphicData uri="http://schemas.openxmlformats.org/drawingml/2006/table">
            <a:tbl>
              <a:tblPr/>
              <a:tblGrid>
                <a:gridCol w="290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Homework Assignments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 for 15-182 and 20% for 15-282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Quizzes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20% for 15-182 and 15% for 15-282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Project (only for 15-282)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25% for 15-282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Attendance and Participation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13 for 15-182 and 26 for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15-282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425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2208387" y="5317347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477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9206595" y="5267166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303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/>
              <a:t>Predicting osteoarthritis using machine learning [6]</a:t>
            </a:r>
            <a:endParaRPr lang="en-US" dirty="0"/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63798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>
                <a:solidFill>
                  <a:schemeClr val="bg1">
                    <a:lumMod val="85000"/>
                  </a:schemeClr>
                </a:solidFill>
              </a:rPr>
              <a:t>Predicting osteoarthritis using machine learning [6]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23236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Diabetic retinopathy (DR) is the fastest growing cause of blindness, with nearly 451 million diabetic patients at risk worldwide</a:t>
            </a:r>
          </a:p>
          <a:p>
            <a:endParaRPr lang="en-US" dirty="0"/>
          </a:p>
          <a:p>
            <a:r>
              <a:rPr lang="en-US" dirty="0"/>
              <a:t>One of the most common ways to detect DR is to have a specialist examine eye pictures and rate them for disease presence and severity</a:t>
            </a:r>
            <a:endParaRPr lang="en-Q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1797E4-C6A3-2C49-8E79-59E5DF38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13" y="4225159"/>
            <a:ext cx="5356773" cy="22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If DR is caught early, the disease can be treated; if not, it can lead to irreversible blindness </a:t>
            </a:r>
          </a:p>
          <a:p>
            <a:pPr lvl="1"/>
            <a:endParaRPr lang="en-US" dirty="0"/>
          </a:p>
          <a:p>
            <a:r>
              <a:rPr lang="en-US" dirty="0"/>
              <a:t>As such, regular screening is essential for the early detection of DR</a:t>
            </a:r>
          </a:p>
          <a:p>
            <a:endParaRPr lang="en-US" dirty="0"/>
          </a:p>
          <a:p>
            <a:r>
              <a:rPr lang="en-US" dirty="0"/>
              <a:t>Unfortunately, medical specialists capable of detecting DR are not available in many parts of the world where diabetes is prevalent</a:t>
            </a:r>
          </a:p>
          <a:p>
            <a:endParaRPr lang="en-US" dirty="0"/>
          </a:p>
          <a:p>
            <a:r>
              <a:rPr lang="en-US" dirty="0"/>
              <a:t>Google has developed a deep learning algorithm capable of interpreting signs of DR in retinal photographs</a:t>
            </a:r>
            <a:endParaRPr lang="en-Q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They created a dataset of 128,000 images, each labeled by 3-7 ophthalmologists from a panel of 54 ophthalmologists</a:t>
            </a:r>
          </a:p>
          <a:p>
            <a:pPr lvl="1"/>
            <a:r>
              <a:rPr lang="en-US" dirty="0"/>
              <a:t>DR severity (none, mild, moderate, severe, or proliferative) was graded according to the International Clinical Diabetic Retinopathy scale</a:t>
            </a:r>
          </a:p>
          <a:p>
            <a:endParaRPr lang="en-US" dirty="0"/>
          </a:p>
          <a:p>
            <a:r>
              <a:rPr lang="en-US" dirty="0"/>
              <a:t>They then used this dataset to train a deep learning algorithm to detect referable diabetic retinopathy </a:t>
            </a:r>
          </a:p>
          <a:p>
            <a:endParaRPr lang="en-US" dirty="0"/>
          </a:p>
          <a:p>
            <a:r>
              <a:rPr lang="en-US" dirty="0"/>
              <a:t>Afterwards, they tested the algorithm on two clinical validation sets totaling ~12,000 images, with a panel of 7-8 U.S. board-certified ophthalmologists serving as the reference standard 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638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F-score (combined sensitivity and specificity) of the algorithm was 0.95, which is slightly better than the median F-score of the 8 board-certified ophthalmologists (measured at 0.91)</a:t>
            </a:r>
          </a:p>
          <a:p>
            <a:endParaRPr lang="en-US" dirty="0"/>
          </a:p>
          <a:p>
            <a:r>
              <a:rPr lang="en-US" dirty="0"/>
              <a:t>What does that mean?</a:t>
            </a:r>
          </a:p>
          <a:p>
            <a:pPr lvl="1"/>
            <a:r>
              <a:rPr lang="en-US" dirty="0"/>
              <a:t>AI can now offer an automated system for DR detection with</a:t>
            </a:r>
          </a:p>
          <a:p>
            <a:pPr lvl="2"/>
            <a:r>
              <a:rPr lang="en-US" sz="2400" dirty="0"/>
              <a:t>Very high accuracy </a:t>
            </a:r>
          </a:p>
          <a:p>
            <a:pPr lvl="2"/>
            <a:r>
              <a:rPr lang="en-US" sz="2400" dirty="0"/>
              <a:t>Near instantaneous reporting of results!</a:t>
            </a:r>
          </a:p>
          <a:p>
            <a:pPr lvl="2"/>
            <a:r>
              <a:rPr lang="en-US" sz="2400" dirty="0"/>
              <a:t>Consistency of interpretation (the algorithm will make the </a:t>
            </a:r>
            <a:r>
              <a:rPr lang="en-US" sz="2400" i="1" dirty="0"/>
              <a:t>same</a:t>
            </a:r>
            <a:r>
              <a:rPr lang="en-US" sz="2400" dirty="0"/>
              <a:t> prediction on a specific image every time)</a:t>
            </a:r>
          </a:p>
          <a:p>
            <a:pPr marL="914400" lvl="2" indent="0">
              <a:buNone/>
            </a:pPr>
            <a:endParaRPr lang="en-QA" sz="2400" dirty="0"/>
          </a:p>
        </p:txBody>
      </p:sp>
    </p:spTree>
    <p:extLst>
      <p:ext uri="{BB962C8B-B14F-4D97-AF65-F5344CB8AC3E}">
        <p14:creationId xmlns:p14="http://schemas.microsoft.com/office/powerpoint/2010/main" val="7998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A114-515E-A543-A855-9403B4BF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Diagnosing Diabetic Eye Disease Using </a:t>
            </a:r>
            <a:br>
              <a:rPr lang="en-QA" dirty="0"/>
            </a:br>
            <a:r>
              <a:rPr lang="en-QA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25C7-A1D9-974F-B9D8-645C782A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/>
          </a:p>
        </p:txBody>
      </p:sp>
      <p:pic>
        <p:nvPicPr>
          <p:cNvPr id="41986" name="Picture 2" descr="Image">
            <a:extLst>
              <a:ext uri="{FF2B5EF4-FFF2-40B4-BE49-F238E27FC236}">
                <a16:creationId xmlns:a16="http://schemas.microsoft.com/office/drawing/2014/main" id="{EBC5AE8F-36AD-2242-B8F2-738CC7D0C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2" b="1976"/>
          <a:stretch/>
        </p:blipFill>
        <p:spPr bwMode="auto">
          <a:xfrm>
            <a:off x="838201" y="1825625"/>
            <a:ext cx="10515600" cy="40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80DB83-6C3B-DE4E-809F-56D8B4C0877A}"/>
              </a:ext>
            </a:extLst>
          </p:cNvPr>
          <p:cNvSpPr/>
          <p:nvPr/>
        </p:nvSpPr>
        <p:spPr>
          <a:xfrm>
            <a:off x="780288" y="6020118"/>
            <a:ext cx="10631424" cy="7802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dirty="0"/>
              <a:t>A slide from J</a:t>
            </a:r>
            <a:r>
              <a:rPr lang="en-US" dirty="0"/>
              <a:t>eff Dean’s Keynote in 2019 at the “Big Data in Precision Health” conference at Stanford Medicine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48165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Performing differential diagnosis using probabilistic graphical models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Extracting symptoms and their status from clinical conversations using recurrent neural networks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/>
              <a:t>Predicting osteoarthritis using machine learning [6]</a:t>
            </a: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501E7-9297-384F-B3B4-7FE87C004C1A}"/>
              </a:ext>
            </a:extLst>
          </p:cNvPr>
          <p:cNvSpPr/>
          <p:nvPr/>
        </p:nvSpPr>
        <p:spPr>
          <a:xfrm>
            <a:off x="838200" y="1825625"/>
            <a:ext cx="11049000" cy="503047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3B7B9-F2BC-9046-9CE4-4745A544973D}"/>
              </a:ext>
            </a:extLst>
          </p:cNvPr>
          <p:cNvSpPr txBox="1"/>
          <p:nvPr/>
        </p:nvSpPr>
        <p:spPr>
          <a:xfrm>
            <a:off x="11189820" y="1825625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DBCE3-FA37-F64C-AFC6-A7620C65FD9B}"/>
              </a:ext>
            </a:extLst>
          </p:cNvPr>
          <p:cNvSpPr/>
          <p:nvPr/>
        </p:nvSpPr>
        <p:spPr>
          <a:xfrm>
            <a:off x="838200" y="2410401"/>
            <a:ext cx="11049000" cy="1374200"/>
          </a:xfrm>
          <a:prstGeom prst="rect">
            <a:avLst/>
          </a:prstGeom>
          <a:solidFill>
            <a:srgbClr val="00B0F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38DEF-CE0A-1B48-B4D4-95B76EDE634E}"/>
              </a:ext>
            </a:extLst>
          </p:cNvPr>
          <p:cNvSpPr txBox="1"/>
          <p:nvPr/>
        </p:nvSpPr>
        <p:spPr>
          <a:xfrm>
            <a:off x="3433757" y="2562473"/>
            <a:ext cx="5857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4400" dirty="0">
                <a:solidFill>
                  <a:schemeClr val="bg1"/>
                </a:solidFill>
              </a:rPr>
              <a:t>Next week on M</a:t>
            </a:r>
            <a:r>
              <a:rPr lang="en-US" sz="4400" dirty="0">
                <a:solidFill>
                  <a:schemeClr val="bg1"/>
                </a:solidFill>
              </a:rPr>
              <a:t>o</a:t>
            </a:r>
            <a:r>
              <a:rPr lang="en-QA" sz="4400" dirty="0">
                <a:solidFill>
                  <a:schemeClr val="bg1"/>
                </a:solidFill>
              </a:rPr>
              <a:t>nday …</a:t>
            </a:r>
          </a:p>
        </p:txBody>
      </p:sp>
    </p:spTree>
    <p:extLst>
      <p:ext uri="{BB962C8B-B14F-4D97-AF65-F5344CB8AC3E}">
        <p14:creationId xmlns:p14="http://schemas.microsoft.com/office/powerpoint/2010/main" val="17426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885CB-97A0-C343-B3E7-8C6F49079ACF}"/>
              </a:ext>
            </a:extLst>
          </p:cNvPr>
          <p:cNvSpPr txBox="1"/>
          <p:nvPr/>
        </p:nvSpPr>
        <p:spPr>
          <a:xfrm>
            <a:off x="4611876" y="3170297"/>
            <a:ext cx="296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4800" dirty="0">
                <a:solidFill>
                  <a:srgbClr val="00B0F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260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On the Verge of Major Breakthroughs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Intelligence (AI) has been moving extremely quickly in the last few years, demonstrating a potential to revolutionize every aspect of our lives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QA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351C0B9-4011-8A47-B50C-452E4A420F7A}"/>
              </a:ext>
            </a:extLst>
          </p:cNvPr>
          <p:cNvSpPr/>
          <p:nvPr/>
        </p:nvSpPr>
        <p:spPr>
          <a:xfrm>
            <a:off x="3621588" y="3507700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Work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D17A3E90-E5C5-D646-BE96-8813B4A5142D}"/>
              </a:ext>
            </a:extLst>
          </p:cNvPr>
          <p:cNvSpPr/>
          <p:nvPr/>
        </p:nvSpPr>
        <p:spPr>
          <a:xfrm>
            <a:off x="5161940" y="2677688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QA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4116ADA-61A0-794E-8178-E07E6E3DABCF}"/>
              </a:ext>
            </a:extLst>
          </p:cNvPr>
          <p:cNvSpPr/>
          <p:nvPr/>
        </p:nvSpPr>
        <p:spPr>
          <a:xfrm>
            <a:off x="3611743" y="5178838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Mobility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3C5408B-2CBE-B643-95AF-26450DE26512}"/>
              </a:ext>
            </a:extLst>
          </p:cNvPr>
          <p:cNvSpPr/>
          <p:nvPr/>
        </p:nvSpPr>
        <p:spPr>
          <a:xfrm>
            <a:off x="2081236" y="4352207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EC34C05-E8BC-0846-96B1-BC64D9EF8B0A}"/>
              </a:ext>
            </a:extLst>
          </p:cNvPr>
          <p:cNvSpPr/>
          <p:nvPr/>
        </p:nvSpPr>
        <p:spPr>
          <a:xfrm>
            <a:off x="5152320" y="4337711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67387" rIns="216000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Medicine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1E8E3C8-606E-E84E-B877-5AAED3E88E77}"/>
              </a:ext>
            </a:extLst>
          </p:cNvPr>
          <p:cNvSpPr/>
          <p:nvPr/>
        </p:nvSpPr>
        <p:spPr>
          <a:xfrm>
            <a:off x="6682827" y="5181163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QA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F55F30EB-FBFF-F94A-A34C-DD07935BD55D}"/>
              </a:ext>
            </a:extLst>
          </p:cNvPr>
          <p:cNvSpPr/>
          <p:nvPr/>
        </p:nvSpPr>
        <p:spPr>
          <a:xfrm>
            <a:off x="6692672" y="3511169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267387" rIns="216000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Economy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DB24476-FC6C-D643-910A-882604E27864}"/>
              </a:ext>
            </a:extLst>
          </p:cNvPr>
          <p:cNvSpPr/>
          <p:nvPr/>
        </p:nvSpPr>
        <p:spPr>
          <a:xfrm>
            <a:off x="8223179" y="4352207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/>
            <a:srcRect/>
            <a:stretch>
              <a:fillRect l="734" r="734"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725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6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Gulshan, Varun, et al. "Development and validation of a deep learning algorithm   for detection of diabetic retinopathy in retinal fundus photographs." </a:t>
            </a:r>
            <a:r>
              <a:rPr lang="en-US" i="1" dirty="0"/>
              <a:t>Jama</a:t>
            </a:r>
            <a:r>
              <a:rPr lang="en-US" dirty="0"/>
              <a:t> 316.22 (2016): 2402-2410.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Mitani</a:t>
            </a:r>
            <a:r>
              <a:rPr lang="en-US" dirty="0"/>
              <a:t>, </a:t>
            </a:r>
            <a:r>
              <a:rPr lang="en-US" dirty="0" err="1"/>
              <a:t>Akinori</a:t>
            </a:r>
            <a:r>
              <a:rPr lang="en-US" dirty="0"/>
              <a:t>, et al. "Detection of </a:t>
            </a:r>
            <a:r>
              <a:rPr lang="en-US" dirty="0" err="1"/>
              <a:t>anaemia</a:t>
            </a:r>
            <a:r>
              <a:rPr lang="en-US" dirty="0"/>
              <a:t> from retinal fundus images via deep learning." </a:t>
            </a:r>
            <a:r>
              <a:rPr lang="en-US" i="1" dirty="0"/>
              <a:t>Nature Biomedical Engineering</a:t>
            </a:r>
            <a:r>
              <a:rPr lang="en-US" dirty="0"/>
              <a:t> 4.1 (2020): 18-27.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Poplin, R., et al. "Predicting cardiovascular risk factors from retinal fundus photographs using deep learning. </a:t>
            </a:r>
            <a:r>
              <a:rPr lang="en-US" dirty="0" err="1"/>
              <a:t>arXiv</a:t>
            </a:r>
            <a:r>
              <a:rPr lang="en-US" dirty="0"/>
              <a:t> 2017." </a:t>
            </a:r>
            <a:r>
              <a:rPr lang="en-US" i="1" dirty="0" err="1"/>
              <a:t>arXiv</a:t>
            </a:r>
            <a:r>
              <a:rPr lang="en-US" i="1" dirty="0"/>
              <a:t> preprint arXiv:1708.09843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https://rimads.ai/avey/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Du, Nan, et al. "Extracting symptoms and their status from clinical conversations." </a:t>
            </a:r>
            <a:r>
              <a:rPr lang="en-US" i="1" dirty="0" err="1"/>
              <a:t>arXiv</a:t>
            </a:r>
            <a:r>
              <a:rPr lang="en-US" i="1" dirty="0"/>
              <a:t> preprint arXiv:1906.02239</a:t>
            </a:r>
            <a:r>
              <a:rPr lang="en-US" dirty="0"/>
              <a:t> (2019).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Kundu, </a:t>
            </a:r>
            <a:r>
              <a:rPr lang="en-US" dirty="0" err="1"/>
              <a:t>Shinjini</a:t>
            </a:r>
            <a:r>
              <a:rPr lang="en-US" dirty="0"/>
              <a:t>, et al. "Discovery and visualization of structural biomarkers from MRI using transport-based morphometry." </a:t>
            </a:r>
            <a:r>
              <a:rPr lang="en-US" i="1" dirty="0" err="1"/>
              <a:t>NeuroImage</a:t>
            </a:r>
            <a:r>
              <a:rPr lang="en-US" dirty="0"/>
              <a:t> 167 (2018): 256-275.</a:t>
            </a:r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8585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pic>
        <p:nvPicPr>
          <p:cNvPr id="4" name="Picture 2" descr="Pulmonary tuberculosis | Radiology Case | Radiopaedia.org">
            <a:extLst>
              <a:ext uri="{FF2B5EF4-FFF2-40B4-BE49-F238E27FC236}">
                <a16:creationId xmlns:a16="http://schemas.microsoft.com/office/drawing/2014/main" id="{440FA3D6-855E-EB47-96F6-39F435E5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4" y="3510447"/>
            <a:ext cx="1702837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2507576" y="2676827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7918524" y="2676827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970072" y="3881729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Pixels: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39684" y="3881730"/>
            <a:ext cx="204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“Tuberculosis”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stCxn id="4" idx="3"/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AC332-7D14-CB4F-8B42-508D82DB8BEC}"/>
              </a:ext>
            </a:extLst>
          </p:cNvPr>
          <p:cNvSpPr txBox="1"/>
          <p:nvPr/>
        </p:nvSpPr>
        <p:spPr>
          <a:xfrm>
            <a:off x="4337473" y="5323180"/>
            <a:ext cx="296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31770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1958471" y="2676826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8645612" y="2676825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134499" y="3977641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Pixels: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40905" y="3697064"/>
            <a:ext cx="3015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“Four kids are playing </a:t>
            </a:r>
            <a:br>
              <a:rPr lang="en-QA" sz="2400" b="1" dirty="0"/>
            </a:br>
            <a:r>
              <a:rPr lang="en-QA" sz="2400" b="1" dirty="0"/>
              <a:t>with a ball”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AC332-7D14-CB4F-8B42-508D82DB8BEC}"/>
              </a:ext>
            </a:extLst>
          </p:cNvPr>
          <p:cNvSpPr txBox="1"/>
          <p:nvPr/>
        </p:nvSpPr>
        <p:spPr>
          <a:xfrm>
            <a:off x="4337473" y="5323180"/>
            <a:ext cx="296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Computer Vision</a:t>
            </a:r>
          </a:p>
        </p:txBody>
      </p:sp>
      <p:pic>
        <p:nvPicPr>
          <p:cNvPr id="22530" name="Picture 2" descr="Seven Benefits of Ball Play for Children - Fitness Factor Blog">
            <a:extLst>
              <a:ext uri="{FF2B5EF4-FFF2-40B4-BE49-F238E27FC236}">
                <a16:creationId xmlns:a16="http://schemas.microsoft.com/office/drawing/2014/main" id="{CC1E4C16-0538-164B-B81B-7664ADAB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50" y="3261602"/>
            <a:ext cx="2609015" cy="16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91830-AC4C-0647-8AB4-2F92AC90D1F3}"/>
              </a:ext>
            </a:extLst>
          </p:cNvPr>
          <p:cNvSpPr txBox="1"/>
          <p:nvPr/>
        </p:nvSpPr>
        <p:spPr>
          <a:xfrm>
            <a:off x="8179556" y="5036316"/>
            <a:ext cx="3465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>
                <a:solidFill>
                  <a:srgbClr val="FF0000"/>
                </a:solidFill>
              </a:rPr>
              <a:t>More than just a category </a:t>
            </a:r>
            <a:br>
              <a:rPr lang="en-QA" sz="2400" dirty="0">
                <a:solidFill>
                  <a:srgbClr val="FF0000"/>
                </a:solidFill>
              </a:rPr>
            </a:br>
            <a:r>
              <a:rPr lang="en-QA" sz="2400" dirty="0">
                <a:solidFill>
                  <a:srgbClr val="FF0000"/>
                </a:solidFill>
              </a:rPr>
              <a:t>about </a:t>
            </a:r>
            <a:r>
              <a:rPr lang="en-US" sz="2400" dirty="0" err="1">
                <a:solidFill>
                  <a:srgbClr val="FF0000"/>
                </a:solidFill>
              </a:rPr>
              <a:t>th</a:t>
            </a:r>
            <a:r>
              <a:rPr lang="en-QA" sz="2400" dirty="0">
                <a:solidFill>
                  <a:srgbClr val="FF0000"/>
                </a:solidFill>
              </a:rPr>
              <a:t>e image!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87AC8C5-9797-7A49-A067-07E5FB512EBB}"/>
              </a:ext>
            </a:extLst>
          </p:cNvPr>
          <p:cNvCxnSpPr>
            <a:cxnSpLocks/>
          </p:cNvCxnSpPr>
          <p:nvPr/>
        </p:nvCxnSpPr>
        <p:spPr>
          <a:xfrm>
            <a:off x="8534440" y="4528061"/>
            <a:ext cx="560923" cy="491105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What does the graph of audio signal tells? what are negative samples? -  Signal Processing Stack Exchange">
            <a:extLst>
              <a:ext uri="{FF2B5EF4-FFF2-40B4-BE49-F238E27FC236}">
                <a16:creationId xmlns:a16="http://schemas.microsoft.com/office/drawing/2014/main" id="{57AC3E1E-581D-504D-ABFD-B81FF324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3" y="3510444"/>
            <a:ext cx="1702837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2507576" y="2676827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8278270" y="2674967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565895" y="388173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Audio Clip: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39684" y="3881730"/>
            <a:ext cx="299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“I feel some eye pain”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D2E7D2-CA4C-7B4D-A9E5-F128A1261C60}"/>
              </a:ext>
            </a:extLst>
          </p:cNvPr>
          <p:cNvSpPr txBox="1"/>
          <p:nvPr/>
        </p:nvSpPr>
        <p:spPr>
          <a:xfrm>
            <a:off x="4282464" y="5323180"/>
            <a:ext cx="345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12517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can be broadly defined as technology that can </a:t>
            </a:r>
            <a:r>
              <a:rPr lang="en-US" i="1" dirty="0"/>
              <a:t>learn</a:t>
            </a:r>
            <a:r>
              <a:rPr lang="en-US" dirty="0"/>
              <a:t> and produce intelligent behavior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7C91-64D2-E642-992B-FC1112C28A70}"/>
              </a:ext>
            </a:extLst>
          </p:cNvPr>
          <p:cNvSpPr txBox="1"/>
          <p:nvPr/>
        </p:nvSpPr>
        <p:spPr>
          <a:xfrm>
            <a:off x="1824804" y="2676827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2AD98-1B06-234E-A63E-941C4A26FF54}"/>
              </a:ext>
            </a:extLst>
          </p:cNvPr>
          <p:cNvSpPr txBox="1"/>
          <p:nvPr/>
        </p:nvSpPr>
        <p:spPr>
          <a:xfrm>
            <a:off x="9213554" y="2674967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25A2-0AF4-0946-9322-AFF23623F320}"/>
              </a:ext>
            </a:extLst>
          </p:cNvPr>
          <p:cNvSpPr txBox="1"/>
          <p:nvPr/>
        </p:nvSpPr>
        <p:spPr>
          <a:xfrm>
            <a:off x="915902" y="3881729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“Hello, how are you?”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FD622-CD7D-FB4C-B31B-5B67D972340F}"/>
              </a:ext>
            </a:extLst>
          </p:cNvPr>
          <p:cNvSpPr txBox="1"/>
          <p:nvPr/>
        </p:nvSpPr>
        <p:spPr>
          <a:xfrm>
            <a:off x="7839684" y="3881730"/>
            <a:ext cx="415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“Bonjour, comment allez-vous”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44596-E453-7548-ABFC-BD7D85B9A3D9}"/>
              </a:ext>
            </a:extLst>
          </p:cNvPr>
          <p:cNvSpPr/>
          <p:nvPr/>
        </p:nvSpPr>
        <p:spPr>
          <a:xfrm>
            <a:off x="4300835" y="3361061"/>
            <a:ext cx="3042745" cy="150300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b="1" dirty="0"/>
              <a:t>An AI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C064F8-3F44-E445-A910-BB8469768E2D}"/>
              </a:ext>
            </a:extLst>
          </p:cNvPr>
          <p:cNvCxnSpPr>
            <a:endCxn id="9" idx="2"/>
          </p:cNvCxnSpPr>
          <p:nvPr/>
        </p:nvCxnSpPr>
        <p:spPr>
          <a:xfrm>
            <a:off x="3906581" y="4112564"/>
            <a:ext cx="3942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3A2B6-9F25-B042-BC61-0A0260C9D90E}"/>
              </a:ext>
            </a:extLst>
          </p:cNvPr>
          <p:cNvCxnSpPr>
            <a:stCxn id="9" idx="6"/>
          </p:cNvCxnSpPr>
          <p:nvPr/>
        </p:nvCxnSpPr>
        <p:spPr>
          <a:xfrm flipV="1">
            <a:off x="7343580" y="4112563"/>
            <a:ext cx="39425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D2E7D2-CA4C-7B4D-A9E5-F128A1261C60}"/>
              </a:ext>
            </a:extLst>
          </p:cNvPr>
          <p:cNvSpPr txBox="1"/>
          <p:nvPr/>
        </p:nvSpPr>
        <p:spPr>
          <a:xfrm>
            <a:off x="4171601" y="5323180"/>
            <a:ext cx="3566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200" dirty="0">
                <a:solidFill>
                  <a:srgbClr val="00B0F0"/>
                </a:solidFill>
              </a:rPr>
              <a:t>Machine Translation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5E9ED-B0AE-D947-8D4D-388FE16092D6}"/>
              </a:ext>
            </a:extLst>
          </p:cNvPr>
          <p:cNvSpPr txBox="1"/>
          <p:nvPr/>
        </p:nvSpPr>
        <p:spPr>
          <a:xfrm>
            <a:off x="198422" y="3881729"/>
            <a:ext cx="77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Text:</a:t>
            </a:r>
          </a:p>
        </p:txBody>
      </p:sp>
    </p:spTree>
    <p:extLst>
      <p:ext uri="{BB962C8B-B14F-4D97-AF65-F5344CB8AC3E}">
        <p14:creationId xmlns:p14="http://schemas.microsoft.com/office/powerpoint/2010/main" val="27954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65E811-5641-8A4A-BBFB-0CB759D32BA2}"/>
              </a:ext>
            </a:extLst>
          </p:cNvPr>
          <p:cNvSpPr txBox="1"/>
          <p:nvPr/>
        </p:nvSpPr>
        <p:spPr>
          <a:xfrm>
            <a:off x="5918906" y="415357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92D050"/>
                </a:solidFill>
              </a:rPr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C518B-7C80-B545-9228-74733CC2E608}"/>
              </a:ext>
            </a:extLst>
          </p:cNvPr>
          <p:cNvSpPr txBox="1"/>
          <p:nvPr/>
        </p:nvSpPr>
        <p:spPr>
          <a:xfrm>
            <a:off x="2195727" y="415357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92D050"/>
                </a:solidFill>
              </a:rPr>
              <a:t>Input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8E8CAA81-0E3A-BC42-88D4-F7BDB520BBC0}"/>
              </a:ext>
            </a:extLst>
          </p:cNvPr>
          <p:cNvSpPr/>
          <p:nvPr/>
        </p:nvSpPr>
        <p:spPr>
          <a:xfrm>
            <a:off x="3193914" y="3563513"/>
            <a:ext cx="144842" cy="1641782"/>
          </a:xfrm>
          <a:prstGeom prst="leftBracke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D3A4DF-3FBC-6C4A-8249-78FFC2292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Think of this as incoming impulses (</a:t>
            </a:r>
            <a:r>
              <a:rPr lang="en-US" dirty="0">
                <a:solidFill>
                  <a:srgbClr val="92D050"/>
                </a:solidFill>
              </a:rPr>
              <a:t>input</a:t>
            </a:r>
            <a:r>
              <a:rPr lang="en-US" dirty="0"/>
              <a:t>) passed from one </a:t>
            </a:r>
            <a:r>
              <a:rPr lang="en-US" i="1" dirty="0"/>
              <a:t>neuron</a:t>
            </a:r>
            <a:r>
              <a:rPr lang="en-US" dirty="0"/>
              <a:t> (AI process) to the next, if any, and finally generating an </a:t>
            </a:r>
            <a:r>
              <a:rPr lang="en-US" dirty="0">
                <a:solidFill>
                  <a:srgbClr val="92D050"/>
                </a:solidFill>
              </a:rPr>
              <a:t>output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Q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4DF62-7EA8-A04D-8FBB-4BB1F5486855}"/>
              </a:ext>
            </a:extLst>
          </p:cNvPr>
          <p:cNvSpPr txBox="1"/>
          <p:nvPr/>
        </p:nvSpPr>
        <p:spPr>
          <a:xfrm>
            <a:off x="4087348" y="5211889"/>
            <a:ext cx="6268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>
                <a:solidFill>
                  <a:srgbClr val="FF0000"/>
                </a:solidFill>
              </a:rPr>
              <a:t>AI process, which is essentially a </a:t>
            </a:r>
            <a:br>
              <a:rPr lang="en-QA" sz="2400" dirty="0">
                <a:solidFill>
                  <a:srgbClr val="FF0000"/>
                </a:solidFill>
              </a:rPr>
            </a:br>
            <a:r>
              <a:rPr lang="en-QA" sz="2400" i="1" dirty="0">
                <a:solidFill>
                  <a:srgbClr val="FF0000"/>
                </a:solidFill>
              </a:rPr>
              <a:t>mathematical function-- more on this next week</a:t>
            </a:r>
            <a:endParaRPr lang="en-QA" sz="2400" dirty="0">
              <a:solidFill>
                <a:srgbClr val="FF0000"/>
              </a:solidFill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1FFB6F1-B5B6-E743-A0C2-22FCFDD07AF5}"/>
              </a:ext>
            </a:extLst>
          </p:cNvPr>
          <p:cNvCxnSpPr/>
          <p:nvPr/>
        </p:nvCxnSpPr>
        <p:spPr>
          <a:xfrm rot="16200000" flipH="1">
            <a:off x="4782768" y="4703945"/>
            <a:ext cx="447539" cy="297574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E10C9F-40D3-2D43-B983-C6A0C5B9E636}"/>
              </a:ext>
            </a:extLst>
          </p:cNvPr>
          <p:cNvGrpSpPr/>
          <p:nvPr/>
        </p:nvGrpSpPr>
        <p:grpSpPr>
          <a:xfrm>
            <a:off x="3634740" y="3658599"/>
            <a:ext cx="2114550" cy="1451610"/>
            <a:chOff x="2411730" y="2697480"/>
            <a:chExt cx="2114550" cy="14516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3E9C2E-3B1A-B54F-B6BD-A33C9F204919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FC2C7AB-8C2F-B944-8958-76E7122AC27B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737419-4914-C740-8677-C361802F4BD3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7462C8F-B8E8-EC42-A6DC-2C586145A18D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70D0904-74F8-4949-8CB7-36779C2D03E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9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But, What is AI?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5FB94F-3A0E-9348-AFA3-AA3C02631A00}"/>
              </a:ext>
            </a:extLst>
          </p:cNvPr>
          <p:cNvGrpSpPr/>
          <p:nvPr/>
        </p:nvGrpSpPr>
        <p:grpSpPr>
          <a:xfrm>
            <a:off x="3634740" y="3658599"/>
            <a:ext cx="2114550" cy="1451610"/>
            <a:chOff x="2411730" y="2697480"/>
            <a:chExt cx="2114550" cy="14516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E8F522-0C64-E846-8124-19720AA57D7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7960F8-AA2D-E945-96C7-7BFEF1F8A0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2697480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69BEE1-25EA-CC47-B502-FCCF1F53C3EE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8E5AD6-CF40-0843-BF02-4533157DA9B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519728-EAB4-DD48-824A-CDD16FBBE1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2A4914F-D944-6B4D-907C-92B562902986}"/>
              </a:ext>
            </a:extLst>
          </p:cNvPr>
          <p:cNvGrpSpPr/>
          <p:nvPr/>
        </p:nvGrpSpPr>
        <p:grpSpPr>
          <a:xfrm>
            <a:off x="4857750" y="2932793"/>
            <a:ext cx="2114550" cy="1451611"/>
            <a:chOff x="2411730" y="2697479"/>
            <a:chExt cx="2114550" cy="1451611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DF5BB5A-76E9-4744-8034-7D08399D3710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DE11B8C-6EDD-D848-9889-A87B45F3AE22}"/>
                </a:ext>
              </a:extLst>
            </p:cNvPr>
            <p:cNvCxnSpPr>
              <a:cxnSpLocks/>
              <a:endCxn id="229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5717EFF-207A-344E-8C37-B975F04E40A6}"/>
                </a:ext>
              </a:extLst>
            </p:cNvPr>
            <p:cNvCxnSpPr>
              <a:cxnSpLocks/>
              <a:endCxn id="229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DA6EDF9-237C-FC44-B8CE-3093964E72EE}"/>
                </a:ext>
              </a:extLst>
            </p:cNvPr>
            <p:cNvCxnSpPr>
              <a:cxnSpLocks/>
              <a:stCxn id="229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60BD8A6-0E87-0A40-ADE6-F489AA0C63D9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8E092C8-038D-0A4F-885C-3C3EBC8FA4B1}"/>
              </a:ext>
            </a:extLst>
          </p:cNvPr>
          <p:cNvGrpSpPr/>
          <p:nvPr/>
        </p:nvGrpSpPr>
        <p:grpSpPr>
          <a:xfrm>
            <a:off x="4857750" y="4384403"/>
            <a:ext cx="2114550" cy="1451611"/>
            <a:chOff x="2411730" y="2697479"/>
            <a:chExt cx="2114550" cy="1451611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C58C024-F65D-714B-9E1C-52EE45830A6E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6375457-3FAE-C04C-8CB3-8C0826CA1142}"/>
                </a:ext>
              </a:extLst>
            </p:cNvPr>
            <p:cNvCxnSpPr>
              <a:cxnSpLocks/>
              <a:endCxn id="237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630F5E7-A19B-0042-9581-DAE6DF365C49}"/>
                </a:ext>
              </a:extLst>
            </p:cNvPr>
            <p:cNvCxnSpPr>
              <a:cxnSpLocks/>
              <a:endCxn id="237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97BD256-8142-8A49-BAD6-8D1C69DD4DF0}"/>
                </a:ext>
              </a:extLst>
            </p:cNvPr>
            <p:cNvCxnSpPr>
              <a:cxnSpLocks/>
              <a:stCxn id="237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2CCA987-26BB-8A4B-B2FE-47CB456DDCB0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8F99C87-98EA-2A4F-B41A-826C5BDA68FF}"/>
              </a:ext>
            </a:extLst>
          </p:cNvPr>
          <p:cNvGrpSpPr/>
          <p:nvPr/>
        </p:nvGrpSpPr>
        <p:grpSpPr>
          <a:xfrm>
            <a:off x="4853018" y="3658597"/>
            <a:ext cx="2114550" cy="1451611"/>
            <a:chOff x="2411730" y="2697479"/>
            <a:chExt cx="2114550" cy="1451611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C16FF07-EC09-8F42-A734-66D0157227B3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55F1C11-A2EF-384D-97C9-0A7319F01D00}"/>
                </a:ext>
              </a:extLst>
            </p:cNvPr>
            <p:cNvCxnSpPr>
              <a:cxnSpLocks/>
              <a:endCxn id="246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50CDEAB-ACAD-B94C-A11D-715485168ED8}"/>
                </a:ext>
              </a:extLst>
            </p:cNvPr>
            <p:cNvCxnSpPr>
              <a:cxnSpLocks/>
              <a:endCxn id="24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D296CE1-3A22-084E-BF7B-1F1CE85341AD}"/>
                </a:ext>
              </a:extLst>
            </p:cNvPr>
            <p:cNvCxnSpPr>
              <a:cxnSpLocks/>
              <a:stCxn id="24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EEE2ADE-7DF0-794C-98CE-407732D4DC3F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419F37F-79D1-B245-A311-0C7DC82F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4862" cy="1136710"/>
          </a:xfrm>
        </p:spPr>
        <p:txBody>
          <a:bodyPr/>
          <a:lstStyle/>
          <a:p>
            <a:r>
              <a:rPr lang="en-US" dirty="0"/>
              <a:t>You can connect as many of these neurons as needed, resulting in what is called a </a:t>
            </a:r>
            <a:r>
              <a:rPr lang="en-US" i="1" dirty="0"/>
              <a:t>neural network </a:t>
            </a:r>
            <a:r>
              <a:rPr lang="en-US" dirty="0"/>
              <a:t>(a branch of AI)</a:t>
            </a:r>
          </a:p>
          <a:p>
            <a:endParaRPr lang="en-US" dirty="0"/>
          </a:p>
          <a:p>
            <a:endParaRPr lang="en-QA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13163A-DD41-6E48-968D-CF9EBD9F2DE9}"/>
              </a:ext>
            </a:extLst>
          </p:cNvPr>
          <p:cNvGrpSpPr/>
          <p:nvPr/>
        </p:nvGrpSpPr>
        <p:grpSpPr>
          <a:xfrm>
            <a:off x="6111242" y="3658597"/>
            <a:ext cx="2114550" cy="1451611"/>
            <a:chOff x="2411730" y="2697479"/>
            <a:chExt cx="2114550" cy="145161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AA28AB7-C0BA-B94A-9D46-E2327E54E120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0EDC4DB-1D34-F74F-B486-472CF15FFA47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CD83203-4B82-8A4E-99EF-D65D6B060972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1C1DDB5-0E97-B043-B1D5-7F2992AA327A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E9B1314-0A87-B74A-A0C5-3DD2EC57181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C913C68-B424-6744-8F4E-1B4536BBEA17}"/>
              </a:ext>
            </a:extLst>
          </p:cNvPr>
          <p:cNvGrpSpPr/>
          <p:nvPr/>
        </p:nvGrpSpPr>
        <p:grpSpPr>
          <a:xfrm>
            <a:off x="6080759" y="2932791"/>
            <a:ext cx="2114550" cy="1451611"/>
            <a:chOff x="2411730" y="2697479"/>
            <a:chExt cx="2114550" cy="145161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CFAE00-57C0-034D-A042-D0B373B835B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082D15-71DA-3041-A28F-632DD2749DC9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0D1E86-D225-614E-9136-FB742FC1ED20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068005D-311F-6C44-9F6E-D80F1F97722C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1EC46D-A48F-C24B-9A1B-B88F24356711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B6FDAC-E807-1E46-A4B1-8E9512897816}"/>
              </a:ext>
            </a:extLst>
          </p:cNvPr>
          <p:cNvGrpSpPr/>
          <p:nvPr/>
        </p:nvGrpSpPr>
        <p:grpSpPr>
          <a:xfrm>
            <a:off x="6092395" y="4384401"/>
            <a:ext cx="2114550" cy="1451611"/>
            <a:chOff x="2411730" y="2697479"/>
            <a:chExt cx="2114550" cy="145161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20674F-63D3-7944-9C9C-F71BA2AF1595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9DAF4A-EAC5-5B42-8DDB-97BCC17FA2A0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4EA416-8B66-6A46-9CFC-3AC6F2BEFD2C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F37609-F707-F04F-AEA5-E64CFB46B8A9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FBF85F-2DEC-654D-99D1-B164311D9B1E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BEE0B9-2BE4-4B44-8E34-E01EEED06EC0}"/>
              </a:ext>
            </a:extLst>
          </p:cNvPr>
          <p:cNvGrpSpPr/>
          <p:nvPr/>
        </p:nvGrpSpPr>
        <p:grpSpPr>
          <a:xfrm>
            <a:off x="7364735" y="3658595"/>
            <a:ext cx="2114550" cy="1451611"/>
            <a:chOff x="2411730" y="2697479"/>
            <a:chExt cx="2114550" cy="145161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1A0F056-421E-8542-B7C7-8D09CB19396D}"/>
                </a:ext>
              </a:extLst>
            </p:cNvPr>
            <p:cNvSpPr/>
            <p:nvPr/>
          </p:nvSpPr>
          <p:spPr>
            <a:xfrm>
              <a:off x="3303270" y="3257550"/>
              <a:ext cx="331470" cy="33147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B71596-C59B-2748-967F-58DDDBB3E8EE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>
              <a:off x="2417445" y="2697479"/>
              <a:ext cx="885825" cy="725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4D6232E-B9F8-6642-8E7A-4744C0B87D2F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>
              <a:off x="241173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AE2C7A7-9272-7E42-B596-D5E9E52392A7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 flipH="1">
              <a:off x="2411730" y="3423285"/>
              <a:ext cx="891540" cy="72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5E280D-1F21-B948-9BE8-9E483F646A1A}"/>
                </a:ext>
              </a:extLst>
            </p:cNvPr>
            <p:cNvCxnSpPr>
              <a:cxnSpLocks/>
            </p:cNvCxnSpPr>
            <p:nvPr/>
          </p:nvCxnSpPr>
          <p:spPr>
            <a:xfrm>
              <a:off x="3634740" y="3423285"/>
              <a:ext cx="8915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1F82F6-D50E-5E4C-B86C-9D7F09E8CD38}"/>
              </a:ext>
            </a:extLst>
          </p:cNvPr>
          <p:cNvSpPr/>
          <p:nvPr/>
        </p:nvSpPr>
        <p:spPr>
          <a:xfrm>
            <a:off x="720470" y="5978933"/>
            <a:ext cx="10732008" cy="725806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The more layers you add, the deeper it becomes. Deep ones are referred to as </a:t>
            </a:r>
            <a:r>
              <a:rPr lang="en-QA" sz="2400" b="1" i="1" dirty="0">
                <a:solidFill>
                  <a:schemeClr val="tx1"/>
                </a:solidFill>
              </a:rPr>
              <a:t>deep neural networks </a:t>
            </a:r>
            <a:r>
              <a:rPr lang="en-QA" sz="2400" dirty="0">
                <a:solidFill>
                  <a:schemeClr val="tx1"/>
                </a:solidFill>
              </a:rPr>
              <a:t>or </a:t>
            </a:r>
            <a:r>
              <a:rPr lang="en-QA" sz="2400" b="1" i="1" dirty="0">
                <a:solidFill>
                  <a:schemeClr val="tx1"/>
                </a:solidFill>
              </a:rPr>
              <a:t>deep learning (DL</a:t>
            </a:r>
            <a:r>
              <a:rPr lang="en-QA" sz="2400" dirty="0">
                <a:solidFill>
                  <a:schemeClr val="tx1"/>
                </a:solidFill>
              </a:rPr>
              <a:t>) </a:t>
            </a:r>
            <a:r>
              <a:rPr lang="en-QA" sz="2400" b="1" i="1" dirty="0">
                <a:solidFill>
                  <a:schemeClr val="tx1"/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6945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11860</TotalTime>
  <Words>2319</Words>
  <Application>Microsoft Macintosh PowerPoint</Application>
  <PresentationFormat>Widescreen</PresentationFormat>
  <Paragraphs>337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AI for Medicine </vt:lpstr>
      <vt:lpstr>Outline</vt:lpstr>
      <vt:lpstr>On the Verge of Major Breakthroughs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But, What is AI?</vt:lpstr>
      <vt:lpstr>Outline</vt:lpstr>
      <vt:lpstr>Objectives</vt:lpstr>
      <vt:lpstr>Learning Outcomes</vt:lpstr>
      <vt:lpstr>Structure</vt:lpstr>
      <vt:lpstr>Assessment Methods</vt:lpstr>
      <vt:lpstr>Outline</vt:lpstr>
      <vt:lpstr>Some Applications of AI in Medicine</vt:lpstr>
      <vt:lpstr>Some Applications of AI in Medicine</vt:lpstr>
      <vt:lpstr>Diagnosing Diabetic Eye Disease Using  Deep Learning</vt:lpstr>
      <vt:lpstr>Diagnosing Diabetic Eye Disease Using  Deep Learning</vt:lpstr>
      <vt:lpstr>Diagnosing Diabetic Eye Disease Using  Deep Learning</vt:lpstr>
      <vt:lpstr>Diagnosing Diabetic Eye Disease Using  Deep Learning</vt:lpstr>
      <vt:lpstr>Diagnosing Diabetic Eye Disease Using  Deep Learning</vt:lpstr>
      <vt:lpstr>Some Applications of AI in Medicine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187</cp:revision>
  <dcterms:created xsi:type="dcterms:W3CDTF">2021-01-10T14:59:52Z</dcterms:created>
  <dcterms:modified xsi:type="dcterms:W3CDTF">2022-01-10T13:03:07Z</dcterms:modified>
</cp:coreProperties>
</file>